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FFFFFF"/>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FFFFFF"/>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FFFFFF"/>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FFFFFF"/>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FFFFFF"/>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FFFFFF"/>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FFFFFF"/>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FFFFFF"/>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FFFFFF"/>
        </a:solidFill>
        <a:effectLst/>
        <a:uFillTx/>
        <a:latin typeface="+mn-lt"/>
        <a:ea typeface="+mn-ea"/>
        <a:cs typeface="+mn-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b="def" i="def"/>
      <a:tcStyle>
        <a:tcBdr/>
        <a:fill>
          <a:solidFill>
            <a:srgbClr val="747676">
              <a:alpha val="63790"/>
            </a:srgbClr>
          </a:solidFill>
        </a:fill>
      </a:tcStyle>
    </a:band2H>
    <a:firstCol>
      <a:tcTxStyle b="on" i="off">
        <a:fontRef idx="minor">
          <a:srgbClr val="FFFFFF"/>
        </a:fontRef>
        <a:srgbClr val="FFFFFF"/>
      </a:tcTxStyle>
      <a:tcStyle>
        <a:tcBdr>
          <a:left>
            <a:ln w="12700" cap="flat">
              <a:solidFill>
                <a:srgbClr val="FFFFFF"/>
              </a:solidFill>
              <a:prstDash val="solid"/>
              <a:miter lim="400000"/>
            </a:ln>
          </a:left>
          <a:right>
            <a:ln w="381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firstCol>
    <a:la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381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381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firstRow>
  </a:tblStyle>
  <a:tblStyle styleId="{C7B018BB-80A7-4F77-B60F-C8B233D01FF8}" styleName="">
    <a:tblBg/>
    <a:wholeTbl>
      <a:tcTxStyle b="off"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wholeTbl>
    <a:band2H>
      <a:tcTxStyle b="def" i="def"/>
      <a:tcStyle>
        <a:tcBdr/>
        <a:fill>
          <a:solidFill>
            <a:srgbClr val="747676">
              <a:alpha val="64000"/>
            </a:srgbClr>
          </a:solidFill>
        </a:fill>
      </a:tcStyle>
    </a:band2H>
    <a:firstCol>
      <a:tcTxStyle b="on" i="off">
        <a:fontRef idx="minor">
          <a:srgbClr val="FFFFFF"/>
        </a:fontRef>
        <a:srgbClr val="FFFFFF"/>
      </a:tcTxStyle>
      <a:tcStyle>
        <a:tcBdr>
          <a:left>
            <a:ln w="12700" cap="flat">
              <a:solidFill>
                <a:srgbClr val="A9A9A9"/>
              </a:solidFill>
              <a:prstDash val="solid"/>
              <a:miter lim="400000"/>
            </a:ln>
          </a:left>
          <a:right>
            <a:ln w="25400" cap="flat">
              <a:solidFill>
                <a:srgbClr val="FFFFFF"/>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firstCol>
    <a:lastRow>
      <a:tcTxStyle b="off"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chemeClr val="accent1">
                  <a:lumOff val="13543"/>
                </a:schemeClr>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n"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solidFill>
            <a:srgbClr val="014D80"/>
          </a:solidFill>
        </a:fill>
      </a:tcStyle>
    </a:firstRow>
  </a:tblStyle>
  <a:tblStyle styleId="{EEE7283C-3CF3-47DC-8721-378D4A62B228}" styleName="">
    <a:tblBg/>
    <a:wholeTbl>
      <a:tcTxStyle b="off"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b="def" i="def"/>
      <a:tcStyle>
        <a:tcBdr/>
        <a:fill>
          <a:solidFill>
            <a:srgbClr val="747676">
              <a:alpha val="63790"/>
            </a:srgbClr>
          </a:solidFill>
        </a:fill>
      </a:tcStyle>
    </a:band2H>
    <a:firstCol>
      <a:tcTxStyle b="off" i="off">
        <a:font>
          <a:latin typeface="Helvetica Neue Medium"/>
          <a:ea typeface="Helvetica Neue Medium"/>
          <a:cs typeface="Helvetica Neue Medium"/>
        </a:font>
        <a:srgbClr val="FFFFFF"/>
      </a:tcTxStyle>
      <a:tcStyle>
        <a:tcBdr>
          <a:left>
            <a:ln w="12700" cap="flat">
              <a:solidFill>
                <a:srgbClr val="A9A9A9"/>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009D00"/>
          </a:solidFill>
        </a:fill>
      </a:tcStyle>
    </a:firstCol>
    <a:lastRow>
      <a:tcTxStyle b="off"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38100" cap="flat">
              <a:solidFill>
                <a:srgbClr val="61D836"/>
              </a:solidFill>
              <a:prstDash val="solid"/>
              <a:miter lim="400000"/>
            </a:ln>
          </a:top>
          <a:bottom>
            <a:ln w="12700" cap="flat">
              <a:solidFill>
                <a:srgbClr val="A9A9A9"/>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lastRow>
    <a:firstRow>
      <a:tcTxStyle b="off" i="off">
        <a:font>
          <a:latin typeface="Helvetica Neue Medium"/>
          <a:ea typeface="Helvetica Neue Medium"/>
          <a:cs typeface="Helvetica Neue Medium"/>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A9A9A9"/>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027002"/>
          </a:solidFill>
        </a:fill>
      </a:tcStyle>
    </a:firstRow>
  </a:tblStyle>
  <a:tblStyle styleId="{CF821DB8-F4EB-4A41-A1BA-3FCAFE7338EE}" styleName="">
    <a:tblBg/>
    <a:wholeTbl>
      <a:tcTxStyle b="off"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wholeTbl>
    <a:band2H>
      <a:tcTxStyle b="def" i="def"/>
      <a:tcStyle>
        <a:tcBdr/>
        <a:fill>
          <a:solidFill>
            <a:srgbClr val="747676">
              <a:alpha val="63790"/>
            </a:srgb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E3E5E8"/>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chemeClr val="accent4">
              <a:hueOff val="-613784"/>
              <a:lumOff val="1275"/>
            </a:schemeClr>
          </a:solidFill>
        </a:fill>
      </a:tcStyle>
    </a:firstCol>
    <a:lastRow>
      <a:tcTxStyle b="on"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chemeClr val="accent4">
                  <a:hueOff val="-613784"/>
                  <a:lumOff val="1275"/>
                </a:schemeClr>
              </a:solidFill>
              <a:prstDash val="solid"/>
              <a:miter lim="400000"/>
            </a:ln>
          </a:top>
          <a:bottom>
            <a:ln w="12700" cap="flat">
              <a:solidFill>
                <a:srgbClr val="E3E5E8"/>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E3E5E8"/>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FF5300"/>
          </a:solidFill>
        </a:fill>
      </a:tcStyle>
    </a:firstRow>
  </a:tblStyle>
  <a:tblStyle styleId="{33BA23B1-9221-436E-865A-0063620EA4FD}" styleName="">
    <a:tblBg/>
    <a:wholeTbl>
      <a:tcTxStyle b="off" i="off">
        <a:fontRef idx="minor">
          <a:srgbClr val="FFFFFF"/>
        </a:fontRef>
        <a:srgbClr val="FFFFFF"/>
      </a:tcTxStyle>
      <a:tcStyle>
        <a:tcBdr>
          <a:left>
            <a:ln w="12700" cap="flat">
              <a:solidFill>
                <a:srgbClr val="C0C0C0"/>
              </a:solidFill>
              <a:prstDash val="solid"/>
              <a:miter lim="400000"/>
            </a:ln>
          </a:left>
          <a:right>
            <a:ln w="12700" cap="flat">
              <a:solidFill>
                <a:srgbClr val="C0C0C0"/>
              </a:solidFill>
              <a:prstDash val="solid"/>
              <a:miter lim="400000"/>
            </a:ln>
          </a:right>
          <a:top>
            <a:ln w="12700" cap="flat">
              <a:solidFill>
                <a:srgbClr val="C0C0C0"/>
              </a:solidFill>
              <a:prstDash val="solid"/>
              <a:miter lim="400000"/>
            </a:ln>
          </a:top>
          <a:bottom>
            <a:ln w="12700" cap="flat">
              <a:solidFill>
                <a:srgbClr val="C0C0C0"/>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noFill/>
        </a:fill>
      </a:tcStyle>
    </a:wholeTbl>
    <a:band2H>
      <a:tcTxStyle b="def" i="def"/>
      <a:tcStyle>
        <a:tcBdr/>
        <a:fill>
          <a:solidFill>
            <a:srgbClr val="747676">
              <a:alpha val="63790"/>
            </a:srgbClr>
          </a:solidFill>
        </a:fill>
      </a:tcStyle>
    </a:band2H>
    <a:firstCol>
      <a:tcTxStyle b="on" i="off">
        <a:fontRef idx="minor">
          <a:srgbClr val="FFFFFF"/>
        </a:fontRef>
        <a:srgbClr val="FFFFFF"/>
      </a:tcTxStyle>
      <a:tcStyle>
        <a:tcBdr>
          <a:left>
            <a:ln w="12700" cap="flat">
              <a:solidFill>
                <a:srgbClr val="A6AAA9"/>
              </a:solidFill>
              <a:prstDash val="solid"/>
              <a:miter lim="400000"/>
            </a:ln>
          </a:left>
          <a:right>
            <a:ln w="12700" cap="flat">
              <a:solidFill>
                <a:srgbClr val="C0C0C0"/>
              </a:solidFill>
              <a:prstDash val="solid"/>
              <a:miter lim="400000"/>
            </a:ln>
          </a:right>
          <a:top>
            <a:ln w="12700" cap="flat">
              <a:solidFill>
                <a:srgbClr val="C0C0C0"/>
              </a:solidFill>
              <a:prstDash val="solid"/>
              <a:miter lim="400000"/>
            </a:ln>
          </a:top>
          <a:bottom>
            <a:ln w="12700" cap="flat">
              <a:solidFill>
                <a:srgbClr val="C0C0C0"/>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solidFill>
            <a:srgbClr val="98195F"/>
          </a:solidFill>
        </a:fill>
      </a:tcStyle>
    </a:firstCol>
    <a:lastRow>
      <a:tcTxStyle b="on"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chemeClr val="accent6"/>
              </a:solidFill>
              <a:prstDash val="solid"/>
              <a:miter lim="400000"/>
            </a:ln>
          </a:top>
          <a:bottom>
            <a:ln w="12700" cap="flat">
              <a:solidFill>
                <a:srgbClr val="A6AA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n" i="off">
        <a:fontRef idx="minor">
          <a:srgbClr val="FFFFFF"/>
        </a:fontRef>
        <a:srgbClr val="FFFFFF"/>
      </a:tcTxStyle>
      <a:tcStyle>
        <a:tcBdr>
          <a:left>
            <a:ln w="12700" cap="flat">
              <a:solidFill>
                <a:srgbClr val="C0C0C0"/>
              </a:solidFill>
              <a:prstDash val="solid"/>
              <a:miter lim="400000"/>
            </a:ln>
          </a:left>
          <a:right>
            <a:ln w="12700" cap="flat">
              <a:solidFill>
                <a:srgbClr val="C0C0C0"/>
              </a:solidFill>
              <a:prstDash val="solid"/>
              <a:miter lim="400000"/>
            </a:ln>
          </a:right>
          <a:top>
            <a:ln w="12700" cap="flat">
              <a:solidFill>
                <a:srgbClr val="A6AAA9"/>
              </a:solidFill>
              <a:prstDash val="solid"/>
              <a:miter lim="400000"/>
            </a:ln>
          </a:top>
          <a:bottom>
            <a:ln w="12700" cap="flat">
              <a:solidFill>
                <a:srgbClr val="C0C0C0"/>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solidFill>
            <a:srgbClr val="650E48"/>
          </a:solidFill>
        </a:fill>
      </a:tcStyle>
    </a:firstRow>
  </a:tblStyle>
  <a:tblStyle styleId="{2708684C-4D16-4618-839F-0558EEFCDFE6}" styleName="">
    <a:tblBg/>
    <a:wholeTbl>
      <a:tcTxStyle b="off"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b="def" i="def"/>
      <a:tcStyle>
        <a:tcBdr/>
        <a:fill>
          <a:solidFill>
            <a:srgbClr val="747676">
              <a:alpha val="64000"/>
            </a:srgbClr>
          </a:solidFill>
        </a:fill>
      </a:tcStyle>
    </a:band2H>
    <a:firstCol>
      <a:tcTxStyle b="on" i="off">
        <a:fontRef idx="minor">
          <a:srgbClr val="FFFFFF"/>
        </a:fontRef>
        <a:srgbClr val="FFFFFF"/>
      </a:tcTxStyle>
      <a:tcStyle>
        <a:tcBdr>
          <a:left>
            <a:ln w="12700" cap="flat">
              <a:solidFill>
                <a:srgbClr val="A9A9A9"/>
              </a:solidFill>
              <a:prstDash val="solid"/>
              <a:miter lim="400000"/>
            </a:ln>
          </a:left>
          <a:right>
            <a:ln w="381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262727"/>
          </a:solidFill>
        </a:fill>
      </a:tcStyle>
    </a:firstCol>
    <a:la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38100" cap="flat">
              <a:solidFill>
                <a:srgbClr val="FFFFFF"/>
              </a:solidFill>
              <a:prstDash val="solid"/>
              <a:miter lim="400000"/>
            </a:ln>
          </a:top>
          <a:bottom>
            <a:ln w="12700" cap="flat">
              <a:solidFill>
                <a:srgbClr val="A9A9A9"/>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A9A9A9"/>
              </a:solidFill>
              <a:prstDash val="solid"/>
              <a:miter lim="400000"/>
            </a:ln>
          </a:top>
          <a:bottom>
            <a:ln w="381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42424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s>

</file>

<file path=ppt/media/image1.png>
</file>

<file path=ppt/media/image2.png>
</file>

<file path=ppt/media/image3.png>
</file>

<file path=ppt/media/image4.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48" name="Shape 148"/>
          <p:cNvSpPr/>
          <p:nvPr>
            <p:ph type="sldImg"/>
          </p:nvPr>
        </p:nvSpPr>
        <p:spPr>
          <a:xfrm>
            <a:off x="1143000" y="685800"/>
            <a:ext cx="4572000" cy="3429000"/>
          </a:xfrm>
          <a:prstGeom prst="rect">
            <a:avLst/>
          </a:prstGeom>
        </p:spPr>
        <p:txBody>
          <a:bodyPr/>
          <a:lstStyle/>
          <a:p>
            <a:pPr/>
          </a:p>
        </p:txBody>
      </p:sp>
      <p:sp>
        <p:nvSpPr>
          <p:cNvPr id="149" name="Shape 149"/>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1" name="Author and Date"/>
          <p:cNvSpPr txBox="1"/>
          <p:nvPr>
            <p:ph type="body" sz="quarter" idx="21" hasCustomPrompt="1"/>
          </p:nvPr>
        </p:nvSpPr>
        <p:spPr>
          <a:xfrm>
            <a:off x="1206498" y="11839048"/>
            <a:ext cx="21971003" cy="636979"/>
          </a:xfrm>
          <a:prstGeom prst="rect">
            <a:avLst/>
          </a:prstGeom>
        </p:spPr>
        <p:txBody>
          <a:bodyPr lIns="45719" tIns="45719" rIns="45719" bIns="45719" anchor="b"/>
          <a:lstStyle>
            <a:lvl1pPr marL="0" indent="0" defTabSz="825500">
              <a:lnSpc>
                <a:spcPct val="100000"/>
              </a:lnSpc>
              <a:spcBef>
                <a:spcPts val="0"/>
              </a:spcBef>
              <a:buSzTx/>
              <a:buNone/>
              <a:defRPr b="1" sz="3600"/>
            </a:lvl1pPr>
          </a:lstStyle>
          <a:p>
            <a:pPr/>
            <a:r>
              <a:t>Author and Date</a:t>
            </a:r>
          </a:p>
        </p:txBody>
      </p:sp>
      <p:sp>
        <p:nvSpPr>
          <p:cNvPr id="12" name="Presentation Title"/>
          <p:cNvSpPr txBox="1"/>
          <p:nvPr>
            <p:ph type="title" hasCustomPrompt="1"/>
          </p:nvPr>
        </p:nvSpPr>
        <p:spPr>
          <a:xfrm>
            <a:off x="1206496" y="2574991"/>
            <a:ext cx="21971004" cy="4648201"/>
          </a:xfrm>
          <a:prstGeom prst="rect">
            <a:avLst/>
          </a:prstGeom>
        </p:spPr>
        <p:txBody>
          <a:bodyPr anchor="b"/>
          <a:lstStyle>
            <a:lvl1pPr>
              <a:defRPr spc="-232" sz="11600"/>
            </a:lvl1pPr>
          </a:lstStyle>
          <a:p>
            <a:pPr/>
            <a:r>
              <a:t>Presentation Title</a:t>
            </a:r>
          </a:p>
        </p:txBody>
      </p:sp>
      <p:sp>
        <p:nvSpPr>
          <p:cNvPr id="13" name="Body Level One…"/>
          <p:cNvSpPr txBox="1"/>
          <p:nvPr>
            <p:ph type="body" sz="quarter" idx="1" hasCustomPrompt="1"/>
          </p:nvPr>
        </p:nvSpPr>
        <p:spPr>
          <a:xfrm>
            <a:off x="1206500" y="7196865"/>
            <a:ext cx="21971000" cy="1905001"/>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14" name="Slide Number"/>
          <p:cNvSpPr txBox="1"/>
          <p:nvPr>
            <p:ph type="sldNum" sz="quarter" idx="2"/>
          </p:nvPr>
        </p:nvSpPr>
        <p:spPr>
          <a:xfrm>
            <a:off x="12007748" y="13080999"/>
            <a:ext cx="368504"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tatement">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98" name="Body Level One…"/>
          <p:cNvSpPr txBox="1"/>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pc="-232" sz="11600">
                <a:latin typeface="Helvetica Neue Medium"/>
                <a:ea typeface="Helvetica Neue Medium"/>
                <a:cs typeface="Helvetica Neue Medium"/>
                <a:sym typeface="Helvetica Neue Medium"/>
              </a:defRPr>
            </a:lvl1pPr>
            <a:lvl2pPr marL="0" indent="457200" algn="ctr">
              <a:lnSpc>
                <a:spcPct val="80000"/>
              </a:lnSpc>
              <a:spcBef>
                <a:spcPts val="0"/>
              </a:spcBef>
              <a:buSzTx/>
              <a:buNone/>
              <a:defRPr spc="-232" sz="11600">
                <a:latin typeface="Helvetica Neue Medium"/>
                <a:ea typeface="Helvetica Neue Medium"/>
                <a:cs typeface="Helvetica Neue Medium"/>
                <a:sym typeface="Helvetica Neue Medium"/>
              </a:defRPr>
            </a:lvl2pPr>
            <a:lvl3pPr marL="0" indent="914400" algn="ctr">
              <a:lnSpc>
                <a:spcPct val="80000"/>
              </a:lnSpc>
              <a:spcBef>
                <a:spcPts val="0"/>
              </a:spcBef>
              <a:buSzTx/>
              <a:buNone/>
              <a:defRPr spc="-232" sz="11600">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pc="-232" sz="11600">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pc="-232" sz="11600">
                <a:latin typeface="Helvetica Neue Medium"/>
                <a:ea typeface="Helvetica Neue Medium"/>
                <a:cs typeface="Helvetica Neue Medium"/>
                <a:sym typeface="Helvetica Neue Medium"/>
              </a:defRPr>
            </a:lvl5pPr>
          </a:lstStyle>
          <a:p>
            <a:pPr/>
            <a:r>
              <a:t>Statement</a:t>
            </a:r>
          </a:p>
          <a:p>
            <a:pPr lvl="1"/>
            <a:r>
              <a:t/>
            </a:r>
          </a:p>
          <a:p>
            <a:pPr lvl="2"/>
            <a:r>
              <a:t/>
            </a:r>
          </a:p>
          <a:p>
            <a:pPr lvl="3"/>
            <a:r>
              <a:t/>
            </a:r>
          </a:p>
          <a:p>
            <a:pPr lvl="4"/>
            <a:r>
              <a:t/>
            </a:r>
          </a:p>
        </p:txBody>
      </p:sp>
      <p:sp>
        <p:nvSpPr>
          <p:cNvPr id="9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 Fact">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06" name="Fact information"/>
          <p:cNvSpPr txBox="1"/>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b="1" sz="5500"/>
            </a:lvl1pPr>
          </a:lstStyle>
          <a:p>
            <a:pPr/>
            <a:r>
              <a:t>Fact information</a:t>
            </a:r>
          </a:p>
        </p:txBody>
      </p:sp>
      <p:sp>
        <p:nvSpPr>
          <p:cNvPr id="107" name="Body Level One…"/>
          <p:cNvSpPr txBox="1"/>
          <p:nvPr>
            <p:ph type="body" idx="1" hasCustomPrompt="1"/>
          </p:nvPr>
        </p:nvSpPr>
        <p:spPr>
          <a:xfrm>
            <a:off x="1206500" y="935258"/>
            <a:ext cx="21971000" cy="7359063"/>
          </a:xfrm>
          <a:prstGeom prst="rect">
            <a:avLst/>
          </a:prstGeom>
        </p:spPr>
        <p:txBody>
          <a:bodyPr anchor="b"/>
          <a:lstStyle>
            <a:lvl1pPr marL="0" indent="0" algn="ctr">
              <a:lnSpc>
                <a:spcPct val="80000"/>
              </a:lnSpc>
              <a:spcBef>
                <a:spcPts val="0"/>
              </a:spcBef>
              <a:buSzTx/>
              <a:buNone/>
              <a:defRPr b="1" spc="-250" sz="25000"/>
            </a:lvl1pPr>
            <a:lvl2pPr marL="0" indent="457200" algn="ctr">
              <a:lnSpc>
                <a:spcPct val="80000"/>
              </a:lnSpc>
              <a:spcBef>
                <a:spcPts val="0"/>
              </a:spcBef>
              <a:buSzTx/>
              <a:buNone/>
              <a:defRPr b="1" spc="-250" sz="25000"/>
            </a:lvl2pPr>
            <a:lvl3pPr marL="0" indent="914400" algn="ctr">
              <a:lnSpc>
                <a:spcPct val="80000"/>
              </a:lnSpc>
              <a:spcBef>
                <a:spcPts val="0"/>
              </a:spcBef>
              <a:buSzTx/>
              <a:buNone/>
              <a:defRPr b="1" spc="-250" sz="25000"/>
            </a:lvl3pPr>
            <a:lvl4pPr marL="0" indent="1371600" algn="ctr">
              <a:lnSpc>
                <a:spcPct val="80000"/>
              </a:lnSpc>
              <a:spcBef>
                <a:spcPts val="0"/>
              </a:spcBef>
              <a:buSzTx/>
              <a:buNone/>
              <a:defRPr b="1" spc="-250" sz="25000"/>
            </a:lvl4pPr>
            <a:lvl5pPr marL="0" indent="1828800" algn="ctr">
              <a:lnSpc>
                <a:spcPct val="80000"/>
              </a:lnSpc>
              <a:spcBef>
                <a:spcPts val="0"/>
              </a:spcBef>
              <a:buSzTx/>
              <a:buNone/>
              <a:defRPr b="1" spc="-250" sz="25000"/>
            </a:lvl5pPr>
          </a:lstStyle>
          <a:p>
            <a:pPr/>
            <a:r>
              <a:t>100%</a:t>
            </a:r>
          </a:p>
          <a:p>
            <a:pPr lvl="1"/>
            <a:r>
              <a:t/>
            </a:r>
          </a:p>
          <a:p>
            <a:pPr lvl="2"/>
            <a:r>
              <a:t/>
            </a:r>
          </a:p>
          <a:p>
            <a:pPr lvl="3"/>
            <a:r>
              <a:t/>
            </a:r>
          </a:p>
          <a:p>
            <a:pPr lvl="4"/>
            <a:r>
              <a:t/>
            </a:r>
          </a:p>
        </p:txBody>
      </p:sp>
      <p:sp>
        <p:nvSpPr>
          <p:cNvPr id="10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15" name="Attribution"/>
          <p:cNvSpPr txBox="1"/>
          <p:nvPr>
            <p:ph type="body" sz="quarter" idx="21" hasCustomPrompt="1"/>
          </p:nvPr>
        </p:nvSpPr>
        <p:spPr>
          <a:xfrm>
            <a:off x="2480825" y="10675453"/>
            <a:ext cx="20149252"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Attribution</a:t>
            </a:r>
          </a:p>
        </p:txBody>
      </p:sp>
      <p:sp>
        <p:nvSpPr>
          <p:cNvPr id="116" name="Body Level One…"/>
          <p:cNvSpPr txBox="1"/>
          <p:nvPr>
            <p:ph type="body" sz="half" idx="1" hasCustomPrompt="1"/>
          </p:nvPr>
        </p:nvSpPr>
        <p:spPr>
          <a:xfrm>
            <a:off x="1753923" y="4939860"/>
            <a:ext cx="20876154" cy="3836280"/>
          </a:xfrm>
          <a:prstGeom prst="rect">
            <a:avLst/>
          </a:prstGeom>
        </p:spPr>
        <p:txBody>
          <a:bodyPr anchor="ctr"/>
          <a:lstStyle>
            <a:lvl1pPr marL="638923" indent="-469900">
              <a:spcBef>
                <a:spcPts val="0"/>
              </a:spcBef>
              <a:buSzTx/>
              <a:buNone/>
              <a:defRPr spc="-170" sz="8500">
                <a:latin typeface="Helvetica Neue Medium"/>
                <a:ea typeface="Helvetica Neue Medium"/>
                <a:cs typeface="Helvetica Neue Medium"/>
                <a:sym typeface="Helvetica Neue Medium"/>
              </a:defRPr>
            </a:lvl1pPr>
            <a:lvl2pPr marL="638923" indent="-12700">
              <a:spcBef>
                <a:spcPts val="0"/>
              </a:spcBef>
              <a:buSzTx/>
              <a:buNone/>
              <a:defRPr spc="-170" sz="8500">
                <a:latin typeface="Helvetica Neue Medium"/>
                <a:ea typeface="Helvetica Neue Medium"/>
                <a:cs typeface="Helvetica Neue Medium"/>
                <a:sym typeface="Helvetica Neue Medium"/>
              </a:defRPr>
            </a:lvl2pPr>
            <a:lvl3pPr marL="638923" indent="444500">
              <a:spcBef>
                <a:spcPts val="0"/>
              </a:spcBef>
              <a:buSzTx/>
              <a:buNone/>
              <a:defRPr spc="-170" sz="8500">
                <a:latin typeface="Helvetica Neue Medium"/>
                <a:ea typeface="Helvetica Neue Medium"/>
                <a:cs typeface="Helvetica Neue Medium"/>
                <a:sym typeface="Helvetica Neue Medium"/>
              </a:defRPr>
            </a:lvl3pPr>
            <a:lvl4pPr marL="638923" indent="901700">
              <a:spcBef>
                <a:spcPts val="0"/>
              </a:spcBef>
              <a:buSzTx/>
              <a:buNone/>
              <a:defRPr spc="-170" sz="8500">
                <a:latin typeface="Helvetica Neue Medium"/>
                <a:ea typeface="Helvetica Neue Medium"/>
                <a:cs typeface="Helvetica Neue Medium"/>
                <a:sym typeface="Helvetica Neue Medium"/>
              </a:defRPr>
            </a:lvl4pPr>
            <a:lvl5pPr marL="638923" indent="1358900">
              <a:spcBef>
                <a:spcPts val="0"/>
              </a:spcBef>
              <a:buSzTx/>
              <a:buNone/>
              <a:defRPr spc="-170" sz="8500">
                <a:latin typeface="Helvetica Neue Medium"/>
                <a:ea typeface="Helvetica Neue Medium"/>
                <a:cs typeface="Helvetica Neue Medium"/>
                <a:sym typeface="Helvetica Neue Medium"/>
              </a:defRPr>
            </a:lvl5pPr>
          </a:lstStyle>
          <a:p>
            <a:pPr/>
            <a:r>
              <a:t>“Notable Quote”</a:t>
            </a:r>
          </a:p>
          <a:p>
            <a:pPr lvl="1"/>
            <a:r>
              <a:t/>
            </a:r>
          </a:p>
          <a:p>
            <a:pPr lvl="2"/>
            <a:r>
              <a:t/>
            </a:r>
          </a:p>
          <a:p>
            <a:pPr lvl="3"/>
            <a:r>
              <a:t/>
            </a:r>
          </a:p>
          <a:p>
            <a:pPr lvl="4"/>
            <a:r>
              <a:t/>
            </a:r>
          </a:p>
        </p:txBody>
      </p:sp>
      <p:sp>
        <p:nvSpPr>
          <p:cNvPr id="11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124" name="Low-angle black and white photo of a futuristic apartment building under a cloudy sky"/>
          <p:cNvSpPr/>
          <p:nvPr>
            <p:ph type="pic" idx="21"/>
          </p:nvPr>
        </p:nvSpPr>
        <p:spPr>
          <a:xfrm>
            <a:off x="-120802" y="1270000"/>
            <a:ext cx="16840201" cy="11226800"/>
          </a:xfrm>
          <a:prstGeom prst="rect">
            <a:avLst/>
          </a:prstGeom>
        </p:spPr>
        <p:txBody>
          <a:bodyPr lIns="91439" tIns="45719" rIns="91439" bIns="45719">
            <a:noAutofit/>
          </a:bodyPr>
          <a:lstStyle/>
          <a:p>
            <a:pPr/>
          </a:p>
        </p:txBody>
      </p:sp>
      <p:sp>
        <p:nvSpPr>
          <p:cNvPr id="125" name="Black and white photo of the outside of a modern office building "/>
          <p:cNvSpPr/>
          <p:nvPr>
            <p:ph type="pic" sz="quarter" idx="22"/>
          </p:nvPr>
        </p:nvSpPr>
        <p:spPr>
          <a:xfrm>
            <a:off x="15443200" y="1270000"/>
            <a:ext cx="8102600" cy="5410200"/>
          </a:xfrm>
          <a:prstGeom prst="rect">
            <a:avLst/>
          </a:prstGeom>
        </p:spPr>
        <p:txBody>
          <a:bodyPr lIns="91439" tIns="45719" rIns="91439" bIns="45719">
            <a:noAutofit/>
          </a:bodyPr>
          <a:lstStyle/>
          <a:p>
            <a:pPr/>
          </a:p>
        </p:txBody>
      </p:sp>
      <p:sp>
        <p:nvSpPr>
          <p:cNvPr id="126" name="Black and white photo of lattice-like, modern architecture on a building"/>
          <p:cNvSpPr/>
          <p:nvPr>
            <p:ph type="pic" sz="half" idx="23"/>
          </p:nvPr>
        </p:nvSpPr>
        <p:spPr>
          <a:xfrm>
            <a:off x="15811500" y="4876800"/>
            <a:ext cx="7366000" cy="9829800"/>
          </a:xfrm>
          <a:prstGeom prst="rect">
            <a:avLst/>
          </a:prstGeom>
        </p:spPr>
        <p:txBody>
          <a:bodyPr lIns="91439" tIns="45719" rIns="91439" bIns="45719">
            <a:noAutofit/>
          </a:bodyPr>
          <a:lstStyle/>
          <a:p>
            <a:pPr/>
          </a:p>
        </p:txBody>
      </p:sp>
      <p:sp>
        <p:nvSpPr>
          <p:cNvPr id="1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bg>
      <p:bgPr>
        <a:solidFill>
          <a:srgbClr val="000000"/>
        </a:solidFill>
      </p:bgPr>
    </p:bg>
    <p:spTree>
      <p:nvGrpSpPr>
        <p:cNvPr id="1" name=""/>
        <p:cNvGrpSpPr/>
        <p:nvPr/>
      </p:nvGrpSpPr>
      <p:grpSpPr>
        <a:xfrm>
          <a:off x="0" y="0"/>
          <a:ext cx="0" cy="0"/>
          <a:chOff x="0" y="0"/>
          <a:chExt cx="0" cy="0"/>
        </a:xfrm>
      </p:grpSpPr>
      <p:sp>
        <p:nvSpPr>
          <p:cNvPr id="134" name="Low-angle black and white photo of a modern building"/>
          <p:cNvSpPr/>
          <p:nvPr>
            <p:ph type="pic" idx="21"/>
          </p:nvPr>
        </p:nvSpPr>
        <p:spPr>
          <a:xfrm>
            <a:off x="0" y="-1270000"/>
            <a:ext cx="24384000" cy="16256000"/>
          </a:xfrm>
          <a:prstGeom prst="rect">
            <a:avLst/>
          </a:prstGeom>
        </p:spPr>
        <p:txBody>
          <a:bodyPr lIns="91439" tIns="45719" rIns="91439" bIns="45719">
            <a:noAutofit/>
          </a:bodyPr>
          <a:lstStyle/>
          <a:p>
            <a:pPr/>
          </a:p>
        </p:txBody>
      </p:sp>
      <p:sp>
        <p:nvSpPr>
          <p:cNvPr id="13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4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p:bg>
      <p:bgPr>
        <a:solidFill>
          <a:srgbClr val="000000"/>
        </a:solidFill>
      </p:bgPr>
    </p:bg>
    <p:spTree>
      <p:nvGrpSpPr>
        <p:cNvPr id="1" name=""/>
        <p:cNvGrpSpPr/>
        <p:nvPr/>
      </p:nvGrpSpPr>
      <p:grpSpPr>
        <a:xfrm>
          <a:off x="0" y="0"/>
          <a:ext cx="0" cy="0"/>
          <a:chOff x="0" y="0"/>
          <a:chExt cx="0" cy="0"/>
        </a:xfrm>
      </p:grpSpPr>
      <p:sp>
        <p:nvSpPr>
          <p:cNvPr id="21" name="Black and white photo of light and shadows on a building"/>
          <p:cNvSpPr/>
          <p:nvPr>
            <p:ph type="pic" idx="21"/>
          </p:nvPr>
        </p:nvSpPr>
        <p:spPr>
          <a:xfrm>
            <a:off x="0" y="-1270000"/>
            <a:ext cx="24384000" cy="16256000"/>
          </a:xfrm>
          <a:prstGeom prst="rect">
            <a:avLst/>
          </a:prstGeom>
        </p:spPr>
        <p:txBody>
          <a:bodyPr lIns="91439" tIns="45719" rIns="91439" bIns="45719">
            <a:noAutofit/>
          </a:bodyPr>
          <a:lstStyle/>
          <a:p>
            <a:pPr/>
          </a:p>
        </p:txBody>
      </p:sp>
      <p:sp>
        <p:nvSpPr>
          <p:cNvPr id="22" name="Presentation Title"/>
          <p:cNvSpPr txBox="1"/>
          <p:nvPr>
            <p:ph type="title" hasCustomPrompt="1"/>
          </p:nvPr>
        </p:nvSpPr>
        <p:spPr>
          <a:xfrm>
            <a:off x="1206500" y="7124700"/>
            <a:ext cx="21971000" cy="4648200"/>
          </a:xfrm>
          <a:prstGeom prst="rect">
            <a:avLst/>
          </a:prstGeom>
        </p:spPr>
        <p:txBody>
          <a:bodyPr anchor="b"/>
          <a:lstStyle>
            <a:lvl1pPr>
              <a:defRPr spc="-232" sz="11600"/>
            </a:lvl1pPr>
          </a:lstStyle>
          <a:p>
            <a:pPr/>
            <a:r>
              <a:t>Presentation Title</a:t>
            </a:r>
          </a:p>
        </p:txBody>
      </p:sp>
      <p:sp>
        <p:nvSpPr>
          <p:cNvPr id="23" name="Author and Date"/>
          <p:cNvSpPr txBox="1"/>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24" name="Body Level One…"/>
          <p:cNvSpPr txBox="1"/>
          <p:nvPr>
            <p:ph type="body" sz="quarter" idx="1" hasCustomPrompt="1"/>
          </p:nvPr>
        </p:nvSpPr>
        <p:spPr>
          <a:xfrm>
            <a:off x="1206500" y="11609910"/>
            <a:ext cx="21971000" cy="1144688"/>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 </a:t>
            </a:r>
          </a:p>
          <a:p>
            <a:pPr lvl="1"/>
            <a:r>
              <a:t/>
            </a:r>
          </a:p>
          <a:p>
            <a:pPr lvl="2"/>
            <a:r>
              <a:t/>
            </a:r>
          </a:p>
          <a:p>
            <a:pPr lvl="3"/>
            <a:r>
              <a:t/>
            </a:r>
          </a:p>
          <a:p>
            <a:pPr lvl="4"/>
            <a:r>
              <a:t/>
            </a:r>
          </a:p>
        </p:txBody>
      </p:sp>
      <p:sp>
        <p:nvSpPr>
          <p:cNvPr id="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Alt">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32" name="Slide Title"/>
          <p:cNvSpPr txBox="1"/>
          <p:nvPr>
            <p:ph type="title" hasCustomPrompt="1"/>
          </p:nvPr>
        </p:nvSpPr>
        <p:spPr>
          <a:xfrm>
            <a:off x="1206500" y="1270000"/>
            <a:ext cx="9779000" cy="5882273"/>
          </a:xfrm>
          <a:prstGeom prst="rect">
            <a:avLst/>
          </a:prstGeom>
        </p:spPr>
        <p:txBody>
          <a:bodyPr anchor="b"/>
          <a:lstStyle/>
          <a:p>
            <a:pPr/>
            <a:r>
              <a:t>Slide Title</a:t>
            </a:r>
          </a:p>
        </p:txBody>
      </p:sp>
      <p:sp>
        <p:nvSpPr>
          <p:cNvPr id="33" name="Body Level One…"/>
          <p:cNvSpPr txBox="1"/>
          <p:nvPr>
            <p:ph type="body" sz="quarter" idx="1" hasCustomPrompt="1"/>
          </p:nvPr>
        </p:nvSpPr>
        <p:spPr>
          <a:xfrm>
            <a:off x="1206500" y="7060576"/>
            <a:ext cx="9779000" cy="5382403"/>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Slide Subtitle</a:t>
            </a:r>
          </a:p>
          <a:p>
            <a:pPr lvl="1"/>
            <a:r>
              <a:t/>
            </a:r>
          </a:p>
          <a:p>
            <a:pPr lvl="2"/>
            <a:r>
              <a:t/>
            </a:r>
          </a:p>
          <a:p>
            <a:pPr lvl="3"/>
            <a:r>
              <a:t/>
            </a:r>
          </a:p>
          <a:p>
            <a:pPr lvl="4"/>
            <a:r>
              <a:t/>
            </a:r>
          </a:p>
        </p:txBody>
      </p:sp>
      <p:sp>
        <p:nvSpPr>
          <p:cNvPr id="34" name="Black and white photo of shadows cast on a concrete structure"/>
          <p:cNvSpPr/>
          <p:nvPr>
            <p:ph type="pic" idx="21"/>
          </p:nvPr>
        </p:nvSpPr>
        <p:spPr>
          <a:xfrm>
            <a:off x="9270652" y="1263650"/>
            <a:ext cx="16757661" cy="11188700"/>
          </a:xfrm>
          <a:prstGeom prst="rect">
            <a:avLst/>
          </a:prstGeom>
        </p:spPr>
        <p:txBody>
          <a:bodyPr lIns="91439" tIns="45719" rIns="91439" bIns="45719">
            <a:noAutofit/>
          </a:bodyPr>
          <a:lstStyle/>
          <a:p>
            <a:pPr/>
          </a:p>
        </p:txBody>
      </p:sp>
      <p:sp>
        <p:nvSpPr>
          <p:cNvPr id="35"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2" name="Slide Title"/>
          <p:cNvSpPr txBox="1"/>
          <p:nvPr>
            <p:ph type="title" hasCustomPrompt="1"/>
          </p:nvPr>
        </p:nvSpPr>
        <p:spPr>
          <a:prstGeom prst="rect">
            <a:avLst/>
          </a:prstGeom>
        </p:spPr>
        <p:txBody>
          <a:bodyPr/>
          <a:lstStyle/>
          <a:p>
            <a:pPr/>
            <a:r>
              <a:t>Slide Title</a:t>
            </a:r>
          </a:p>
        </p:txBody>
      </p:sp>
      <p:sp>
        <p:nvSpPr>
          <p:cNvPr id="43" name="Slide Subtitle"/>
          <p:cNvSpPr txBox="1"/>
          <p:nvPr>
            <p:ph type="body" sz="quarter" idx="21" hasCustomPrompt="1"/>
          </p:nvPr>
        </p:nvSpPr>
        <p:spPr>
          <a:xfrm>
            <a:off x="1206500" y="2245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44"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4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52" name="Body Level One…"/>
          <p:cNvSpPr txBox="1"/>
          <p:nvPr>
            <p:ph type="body" idx="1" hasCustomPrompt="1"/>
          </p:nvPr>
        </p:nvSpPr>
        <p:spPr>
          <a:prstGeom prst="rect">
            <a:avLst/>
          </a:prstGeom>
        </p:spPr>
        <p:txBody>
          <a:bodyPr numCol="2" spcCol="1098550"/>
          <a:lstStyle/>
          <a:p>
            <a:pPr/>
            <a:r>
              <a:t>Slide bullet text</a:t>
            </a:r>
          </a:p>
          <a:p>
            <a:pPr lvl="1"/>
            <a:r>
              <a:t/>
            </a:r>
          </a:p>
          <a:p>
            <a:pPr lvl="2"/>
            <a:r>
              <a:t/>
            </a:r>
          </a:p>
          <a:p>
            <a:pPr lvl="3"/>
            <a:r>
              <a:t/>
            </a:r>
          </a:p>
          <a:p>
            <a:pPr lvl="4"/>
            <a:r>
              <a:t/>
            </a: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0" name="Slide Title"/>
          <p:cNvSpPr txBox="1"/>
          <p:nvPr>
            <p:ph type="title" hasCustomPrompt="1"/>
          </p:nvPr>
        </p:nvSpPr>
        <p:spPr>
          <a:xfrm>
            <a:off x="1206500" y="952500"/>
            <a:ext cx="9779000" cy="1435100"/>
          </a:xfrm>
          <a:prstGeom prst="rect">
            <a:avLst/>
          </a:prstGeom>
        </p:spPr>
        <p:txBody>
          <a:bodyPr/>
          <a:lstStyle/>
          <a:p>
            <a:pPr/>
            <a:r>
              <a:t>Slide Title</a:t>
            </a:r>
          </a:p>
        </p:txBody>
      </p:sp>
      <p:sp>
        <p:nvSpPr>
          <p:cNvPr id="61" name="Slide Subtitle"/>
          <p:cNvSpPr txBox="1"/>
          <p:nvPr>
            <p:ph type="body" sz="quarter" idx="21" hasCustomPrompt="1"/>
          </p:nvPr>
        </p:nvSpPr>
        <p:spPr>
          <a:xfrm>
            <a:off x="1206500" y="2245962"/>
            <a:ext cx="9779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62" name="Body Level One…"/>
          <p:cNvSpPr txBox="1"/>
          <p:nvPr>
            <p:ph type="body" sz="half" idx="1" hasCustomPrompt="1"/>
          </p:nvPr>
        </p:nvSpPr>
        <p:spPr>
          <a:xfrm>
            <a:off x="1206500" y="4248504"/>
            <a:ext cx="9779000" cy="8256012"/>
          </a:xfrm>
          <a:prstGeom prst="rect">
            <a:avLst/>
          </a:prstGeom>
        </p:spPr>
        <p:txBody>
          <a:bodyPr/>
          <a:lstStyle/>
          <a:p>
            <a:pPr/>
            <a:r>
              <a:t>Slide bullet text</a:t>
            </a:r>
          </a:p>
          <a:p>
            <a:pPr lvl="1"/>
            <a:r>
              <a:t/>
            </a:r>
          </a:p>
          <a:p>
            <a:pPr lvl="2"/>
            <a:r>
              <a:t/>
            </a:r>
          </a:p>
          <a:p>
            <a:pPr lvl="3"/>
            <a:r>
              <a:t/>
            </a:r>
          </a:p>
          <a:p>
            <a:pPr lvl="4"/>
            <a:r>
              <a:t/>
            </a:r>
          </a:p>
        </p:txBody>
      </p:sp>
      <p:sp>
        <p:nvSpPr>
          <p:cNvPr id="63" name="Close-up black and white photo of intricate building architecture"/>
          <p:cNvSpPr/>
          <p:nvPr>
            <p:ph type="pic" idx="22"/>
          </p:nvPr>
        </p:nvSpPr>
        <p:spPr>
          <a:xfrm>
            <a:off x="12192000" y="-1341967"/>
            <a:ext cx="10922000" cy="16399934"/>
          </a:xfrm>
          <a:prstGeom prst="rect">
            <a:avLst/>
          </a:prstGeom>
        </p:spPr>
        <p:txBody>
          <a:bodyPr lIns="91439" tIns="45719" rIns="91439" bIns="45719">
            <a:noAutofit/>
          </a:bodyPr>
          <a:lstStyle/>
          <a:p>
            <a:pPr/>
          </a:p>
        </p:txBody>
      </p:sp>
      <p:sp>
        <p:nvSpPr>
          <p:cNvPr id="6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71" name="Section Title"/>
          <p:cNvSpPr txBox="1"/>
          <p:nvPr>
            <p:ph type="title" hasCustomPrompt="1"/>
          </p:nvPr>
        </p:nvSpPr>
        <p:spPr>
          <a:xfrm>
            <a:off x="1206496" y="4533900"/>
            <a:ext cx="21971004" cy="4648200"/>
          </a:xfrm>
          <a:prstGeom prst="rect">
            <a:avLst/>
          </a:prstGeom>
        </p:spPr>
        <p:txBody>
          <a:bodyPr anchor="ctr"/>
          <a:lstStyle>
            <a:lvl1pPr>
              <a:defRPr b="0" spc="-232" sz="11600">
                <a:latin typeface="Helvetica Neue Medium"/>
                <a:ea typeface="Helvetica Neue Medium"/>
                <a:cs typeface="Helvetica Neue Medium"/>
                <a:sym typeface="Helvetica Neue Medium"/>
              </a:defRPr>
            </a:lvl1pPr>
          </a:lstStyle>
          <a:p>
            <a:pPr/>
            <a:r>
              <a:t>Section Title</a:t>
            </a:r>
          </a:p>
        </p:txBody>
      </p:sp>
      <p:sp>
        <p:nvSpPr>
          <p:cNvPr id="72"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79" name="Slide Title"/>
          <p:cNvSpPr txBox="1"/>
          <p:nvPr>
            <p:ph type="title" hasCustomPrompt="1"/>
          </p:nvPr>
        </p:nvSpPr>
        <p:spPr>
          <a:xfrm>
            <a:off x="1206500" y="952500"/>
            <a:ext cx="21971000" cy="1434949"/>
          </a:xfrm>
          <a:prstGeom prst="rect">
            <a:avLst/>
          </a:prstGeom>
        </p:spPr>
        <p:txBody>
          <a:bodyPr/>
          <a:lstStyle/>
          <a:p>
            <a:pPr/>
            <a:r>
              <a:t>Slide Title</a:t>
            </a:r>
          </a:p>
        </p:txBody>
      </p:sp>
      <p:sp>
        <p:nvSpPr>
          <p:cNvPr id="80" name="Slide Subtitle"/>
          <p:cNvSpPr txBox="1"/>
          <p:nvPr>
            <p:ph type="body" sz="quarter" idx="21" hasCustomPrompt="1"/>
          </p:nvPr>
        </p:nvSpPr>
        <p:spPr>
          <a:xfrm>
            <a:off x="1206500" y="2245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8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spTree>
      <p:nvGrpSpPr>
        <p:cNvPr id="1" name=""/>
        <p:cNvGrpSpPr/>
        <p:nvPr/>
      </p:nvGrpSpPr>
      <p:grpSpPr>
        <a:xfrm>
          <a:off x="0" y="0"/>
          <a:ext cx="0" cy="0"/>
          <a:chOff x="0" y="0"/>
          <a:chExt cx="0" cy="0"/>
        </a:xfrm>
      </p:grpSpPr>
      <p:sp>
        <p:nvSpPr>
          <p:cNvPr id="88" name="Agenda Title"/>
          <p:cNvSpPr txBox="1"/>
          <p:nvPr>
            <p:ph type="title" hasCustomPrompt="1"/>
          </p:nvPr>
        </p:nvSpPr>
        <p:spPr>
          <a:xfrm>
            <a:off x="1206500" y="952500"/>
            <a:ext cx="21971000" cy="1435100"/>
          </a:xfrm>
          <a:prstGeom prst="rect">
            <a:avLst/>
          </a:prstGeom>
        </p:spPr>
        <p:txBody>
          <a:bodyPr/>
          <a:lstStyle/>
          <a:p>
            <a:pPr/>
            <a:r>
              <a:t>Agenda Title</a:t>
            </a:r>
          </a:p>
        </p:txBody>
      </p:sp>
      <p:sp>
        <p:nvSpPr>
          <p:cNvPr id="89" name="Agenda Subtitle"/>
          <p:cNvSpPr txBox="1"/>
          <p:nvPr>
            <p:ph type="body" sz="quarter" idx="21" hasCustomPrompt="1"/>
          </p:nvPr>
        </p:nvSpPr>
        <p:spPr>
          <a:xfrm>
            <a:off x="1206500" y="2245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Agenda Subtitle</a:t>
            </a:r>
          </a:p>
        </p:txBody>
      </p:sp>
      <p:sp>
        <p:nvSpPr>
          <p:cNvPr id="90" name="Body Level One…"/>
          <p:cNvSpPr txBox="1"/>
          <p:nvPr>
            <p:ph type="body" idx="1" hasCustomPrompt="1"/>
          </p:nvPr>
        </p:nvSpPr>
        <p:spPr>
          <a:prstGeom prst="rect">
            <a:avLst/>
          </a:prstGeom>
        </p:spPr>
        <p:txBody>
          <a:bodyPr/>
          <a:lstStyle>
            <a:lvl1pPr marL="0" indent="0" defTabSz="825500">
              <a:lnSpc>
                <a:spcPct val="100000"/>
              </a:lnSpc>
              <a:spcBef>
                <a:spcPts val="1800"/>
              </a:spcBef>
              <a:buSzTx/>
              <a:buNone/>
              <a:defRPr spc="-55" sz="5500"/>
            </a:lvl1pPr>
            <a:lvl2pPr marL="0" indent="457200" defTabSz="825500">
              <a:lnSpc>
                <a:spcPct val="100000"/>
              </a:lnSpc>
              <a:spcBef>
                <a:spcPts val="1800"/>
              </a:spcBef>
              <a:buSzTx/>
              <a:buNone/>
              <a:defRPr spc="-55" sz="5500"/>
            </a:lvl2pPr>
            <a:lvl3pPr marL="0" indent="914400" defTabSz="825500">
              <a:lnSpc>
                <a:spcPct val="100000"/>
              </a:lnSpc>
              <a:spcBef>
                <a:spcPts val="1800"/>
              </a:spcBef>
              <a:buSzTx/>
              <a:buNone/>
              <a:defRPr spc="-55" sz="5500"/>
            </a:lvl3pPr>
            <a:lvl4pPr marL="0" indent="1371600" defTabSz="825500">
              <a:lnSpc>
                <a:spcPct val="100000"/>
              </a:lnSpc>
              <a:spcBef>
                <a:spcPts val="1800"/>
              </a:spcBef>
              <a:buSzTx/>
              <a:buNone/>
              <a:defRPr spc="-55" sz="5500"/>
            </a:lvl4pPr>
            <a:lvl5pPr marL="0" indent="1828800" defTabSz="825500">
              <a:lnSpc>
                <a:spcPct val="100000"/>
              </a:lnSpc>
              <a:spcBef>
                <a:spcPts val="1800"/>
              </a:spcBef>
              <a:buSzTx/>
              <a:buNone/>
              <a:defRPr spc="-55" sz="5500"/>
            </a:lvl5pPr>
          </a:lstStyle>
          <a:p>
            <a:pPr/>
            <a:r>
              <a:t>Agenda Topics</a:t>
            </a:r>
          </a:p>
          <a:p>
            <a:pPr lvl="1"/>
            <a:r>
              <a:t/>
            </a:r>
          </a:p>
          <a:p>
            <a:pPr lvl="2"/>
            <a:r>
              <a:t/>
            </a:r>
          </a:p>
          <a:p>
            <a:pPr lvl="3"/>
            <a:r>
              <a:t/>
            </a:r>
          </a:p>
          <a:p>
            <a:pPr lvl="4"/>
            <a:r>
              <a:t/>
            </a:r>
          </a:p>
        </p:txBody>
      </p:sp>
      <p:sp>
        <p:nvSpPr>
          <p:cNvPr id="9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Relationship Id="rId15" Type="http://schemas.openxmlformats.org/officeDocument/2006/relationships/slideLayout" Target="../slideLayouts/slideLayout13.xml"/><Relationship Id="rId16" Type="http://schemas.openxmlformats.org/officeDocument/2006/relationships/slideLayout" Target="../slideLayouts/slideLayout14.xml"/><Relationship Id="rId17"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 name="Slide Title"/>
          <p:cNvSpPr txBox="1"/>
          <p:nvPr>
            <p:ph type="title" hasCustomPrompt="1"/>
          </p:nvPr>
        </p:nvSpPr>
        <p:spPr>
          <a:xfrm>
            <a:off x="1206500" y="952500"/>
            <a:ext cx="21971000" cy="14331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Title</a:t>
            </a:r>
          </a:p>
        </p:txBody>
      </p:sp>
      <p:sp>
        <p:nvSpPr>
          <p:cNvPr id="3" name="Body Level One…"/>
          <p:cNvSpPr txBox="1"/>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bullet text</a:t>
            </a:r>
          </a:p>
          <a:p>
            <a:pPr lvl="1"/>
            <a:r>
              <a:t/>
            </a:r>
          </a:p>
          <a:p>
            <a:pPr lvl="2"/>
            <a:r>
              <a:t/>
            </a:r>
          </a:p>
          <a:p>
            <a:pPr lvl="3"/>
            <a:r>
              <a:t/>
            </a:r>
          </a:p>
          <a:p>
            <a:pPr lvl="4"/>
            <a:r>
              <a:t/>
            </a:r>
          </a:p>
        </p:txBody>
      </p:sp>
      <p:sp>
        <p:nvSpPr>
          <p:cNvPr id="4" name="Slide Number"/>
          <p:cNvSpPr txBox="1"/>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lvl1pPr>
          </a:lstStyle>
          <a:p>
            <a:pPr/>
            <a:fld id="{86CB4B4D-7CA3-9044-876B-883B54F8677D}" type="slidenum"/>
          </a:p>
        </p:txBody>
      </p:sp>
    </p:spTree>
  </p:cSld>
  <p:clrMap bg1="dk1" tx1="lt1" bg2="dk2" tx2="lt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Lst>
  <p:transition xmlns:p14="http://schemas.microsoft.com/office/powerpoint/2010/main" spd="med" advClick="1"/>
  <p:txStyles>
    <p:titleStyle>
      <a:lvl1pPr marL="0" marR="0" indent="0" algn="l" defTabSz="2438338" rtl="0" latinLnBrk="0">
        <a:lnSpc>
          <a:spcPct val="80000"/>
        </a:lnSpc>
        <a:spcBef>
          <a:spcPts val="0"/>
        </a:spcBef>
        <a:spcAft>
          <a:spcPts val="0"/>
        </a:spcAft>
        <a:buClrTx/>
        <a:buSzTx/>
        <a:buFontTx/>
        <a:buNone/>
        <a:tabLst/>
        <a:defRPr b="1" baseline="0" cap="none" i="0" spc="-170" strike="noStrike" sz="8500" u="none">
          <a:solidFill>
            <a:srgbClr val="FFFFFF"/>
          </a:solidFill>
          <a:uFillTx/>
          <a:latin typeface="+mn-lt"/>
          <a:ea typeface="+mn-ea"/>
          <a:cs typeface="+mn-cs"/>
          <a:sym typeface="Helvetica Neue"/>
        </a:defRPr>
      </a:lvl1pPr>
      <a:lvl2pPr marL="0" marR="0" indent="457200" algn="l" defTabSz="2438338" rtl="0" latinLnBrk="0">
        <a:lnSpc>
          <a:spcPct val="80000"/>
        </a:lnSpc>
        <a:spcBef>
          <a:spcPts val="0"/>
        </a:spcBef>
        <a:spcAft>
          <a:spcPts val="0"/>
        </a:spcAft>
        <a:buClrTx/>
        <a:buSzTx/>
        <a:buFontTx/>
        <a:buNone/>
        <a:tabLst/>
        <a:defRPr b="1" baseline="0" cap="none" i="0" spc="-170" strike="noStrike" sz="8500" u="none">
          <a:solidFill>
            <a:srgbClr val="FFFFFF"/>
          </a:solidFill>
          <a:uFillTx/>
          <a:latin typeface="+mn-lt"/>
          <a:ea typeface="+mn-ea"/>
          <a:cs typeface="+mn-cs"/>
          <a:sym typeface="Helvetica Neue"/>
        </a:defRPr>
      </a:lvl2pPr>
      <a:lvl3pPr marL="0" marR="0" indent="914400" algn="l" defTabSz="2438338" rtl="0" latinLnBrk="0">
        <a:lnSpc>
          <a:spcPct val="80000"/>
        </a:lnSpc>
        <a:spcBef>
          <a:spcPts val="0"/>
        </a:spcBef>
        <a:spcAft>
          <a:spcPts val="0"/>
        </a:spcAft>
        <a:buClrTx/>
        <a:buSzTx/>
        <a:buFontTx/>
        <a:buNone/>
        <a:tabLst/>
        <a:defRPr b="1" baseline="0" cap="none" i="0" spc="-170" strike="noStrike" sz="8500" u="none">
          <a:solidFill>
            <a:srgbClr val="FFFFFF"/>
          </a:solidFill>
          <a:uFillTx/>
          <a:latin typeface="+mn-lt"/>
          <a:ea typeface="+mn-ea"/>
          <a:cs typeface="+mn-cs"/>
          <a:sym typeface="Helvetica Neue"/>
        </a:defRPr>
      </a:lvl3pPr>
      <a:lvl4pPr marL="0" marR="0" indent="1371600" algn="l" defTabSz="2438338" rtl="0" latinLnBrk="0">
        <a:lnSpc>
          <a:spcPct val="80000"/>
        </a:lnSpc>
        <a:spcBef>
          <a:spcPts val="0"/>
        </a:spcBef>
        <a:spcAft>
          <a:spcPts val="0"/>
        </a:spcAft>
        <a:buClrTx/>
        <a:buSzTx/>
        <a:buFontTx/>
        <a:buNone/>
        <a:tabLst/>
        <a:defRPr b="1" baseline="0" cap="none" i="0" spc="-170" strike="noStrike" sz="8500" u="none">
          <a:solidFill>
            <a:srgbClr val="FFFFFF"/>
          </a:solidFill>
          <a:uFillTx/>
          <a:latin typeface="+mn-lt"/>
          <a:ea typeface="+mn-ea"/>
          <a:cs typeface="+mn-cs"/>
          <a:sym typeface="Helvetica Neue"/>
        </a:defRPr>
      </a:lvl4pPr>
      <a:lvl5pPr marL="0" marR="0" indent="1828800" algn="l" defTabSz="2438338" rtl="0" latinLnBrk="0">
        <a:lnSpc>
          <a:spcPct val="80000"/>
        </a:lnSpc>
        <a:spcBef>
          <a:spcPts val="0"/>
        </a:spcBef>
        <a:spcAft>
          <a:spcPts val="0"/>
        </a:spcAft>
        <a:buClrTx/>
        <a:buSzTx/>
        <a:buFontTx/>
        <a:buNone/>
        <a:tabLst/>
        <a:defRPr b="1" baseline="0" cap="none" i="0" spc="-170" strike="noStrike" sz="8500" u="none">
          <a:solidFill>
            <a:srgbClr val="FFFFFF"/>
          </a:solidFill>
          <a:uFillTx/>
          <a:latin typeface="+mn-lt"/>
          <a:ea typeface="+mn-ea"/>
          <a:cs typeface="+mn-cs"/>
          <a:sym typeface="Helvetica Neue"/>
        </a:defRPr>
      </a:lvl5pPr>
      <a:lvl6pPr marL="0" marR="0" indent="2286000" algn="l" defTabSz="2438338" rtl="0" latinLnBrk="0">
        <a:lnSpc>
          <a:spcPct val="80000"/>
        </a:lnSpc>
        <a:spcBef>
          <a:spcPts val="0"/>
        </a:spcBef>
        <a:spcAft>
          <a:spcPts val="0"/>
        </a:spcAft>
        <a:buClrTx/>
        <a:buSzTx/>
        <a:buFontTx/>
        <a:buNone/>
        <a:tabLst/>
        <a:defRPr b="1" baseline="0" cap="none" i="0" spc="-170" strike="noStrike" sz="8500" u="none">
          <a:solidFill>
            <a:srgbClr val="FFFFFF"/>
          </a:solidFill>
          <a:uFillTx/>
          <a:latin typeface="+mn-lt"/>
          <a:ea typeface="+mn-ea"/>
          <a:cs typeface="+mn-cs"/>
          <a:sym typeface="Helvetica Neue"/>
        </a:defRPr>
      </a:lvl6pPr>
      <a:lvl7pPr marL="0" marR="0" indent="2743200" algn="l" defTabSz="2438338" rtl="0" latinLnBrk="0">
        <a:lnSpc>
          <a:spcPct val="80000"/>
        </a:lnSpc>
        <a:spcBef>
          <a:spcPts val="0"/>
        </a:spcBef>
        <a:spcAft>
          <a:spcPts val="0"/>
        </a:spcAft>
        <a:buClrTx/>
        <a:buSzTx/>
        <a:buFontTx/>
        <a:buNone/>
        <a:tabLst/>
        <a:defRPr b="1" baseline="0" cap="none" i="0" spc="-170" strike="noStrike" sz="8500" u="none">
          <a:solidFill>
            <a:srgbClr val="FFFFFF"/>
          </a:solidFill>
          <a:uFillTx/>
          <a:latin typeface="+mn-lt"/>
          <a:ea typeface="+mn-ea"/>
          <a:cs typeface="+mn-cs"/>
          <a:sym typeface="Helvetica Neue"/>
        </a:defRPr>
      </a:lvl7pPr>
      <a:lvl8pPr marL="0" marR="0" indent="3200400" algn="l" defTabSz="2438338" rtl="0" latinLnBrk="0">
        <a:lnSpc>
          <a:spcPct val="80000"/>
        </a:lnSpc>
        <a:spcBef>
          <a:spcPts val="0"/>
        </a:spcBef>
        <a:spcAft>
          <a:spcPts val="0"/>
        </a:spcAft>
        <a:buClrTx/>
        <a:buSzTx/>
        <a:buFontTx/>
        <a:buNone/>
        <a:tabLst/>
        <a:defRPr b="1" baseline="0" cap="none" i="0" spc="-170" strike="noStrike" sz="8500" u="none">
          <a:solidFill>
            <a:srgbClr val="FFFFFF"/>
          </a:solidFill>
          <a:uFillTx/>
          <a:latin typeface="+mn-lt"/>
          <a:ea typeface="+mn-ea"/>
          <a:cs typeface="+mn-cs"/>
          <a:sym typeface="Helvetica Neue"/>
        </a:defRPr>
      </a:lvl8pPr>
      <a:lvl9pPr marL="0" marR="0" indent="3657600" algn="l" defTabSz="2438338" rtl="0" latinLnBrk="0">
        <a:lnSpc>
          <a:spcPct val="80000"/>
        </a:lnSpc>
        <a:spcBef>
          <a:spcPts val="0"/>
        </a:spcBef>
        <a:spcAft>
          <a:spcPts val="0"/>
        </a:spcAft>
        <a:buClrTx/>
        <a:buSzTx/>
        <a:buFontTx/>
        <a:buNone/>
        <a:tabLst/>
        <a:defRPr b="1" baseline="0" cap="none" i="0" spc="-170" strike="noStrike" sz="8500" u="none">
          <a:solidFill>
            <a:srgbClr val="FFFFFF"/>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FFFFFF"/>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FFFFFF"/>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FFFFFF"/>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FFFFFF"/>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FFFFFF"/>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FFFFFF"/>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FFFFFF"/>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FFFFFF"/>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FFFFFF"/>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1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png"/><Relationship Id="rId3" Type="http://schemas.openxmlformats.org/officeDocument/2006/relationships/hyperlink" Target="https://www.tractica.com/newsroom/press-releases/artificial-intelligence-software-market-to-reach-89-8-billion-in-annual-worldwide-revenue-by-2025/" TargetMode="External"/></Relationships>

</file>

<file path=ppt/slides/_rels/slide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51" name="Author and Date"/>
          <p:cNvSpPr txBox="1"/>
          <p:nvPr>
            <p:ph type="body" idx="21"/>
          </p:nvPr>
        </p:nvSpPr>
        <p:spPr>
          <a:xfrm>
            <a:off x="140143" y="12028623"/>
            <a:ext cx="30641" cy="636979"/>
          </a:xfrm>
          <a:prstGeom prst="rect">
            <a:avLst/>
          </a:prstGeom>
        </p:spPr>
        <p:txBody>
          <a:bodyPr/>
          <a:lstStyle/>
          <a:p>
            <a:pPr defTabSz="330200">
              <a:defRPr sz="1440"/>
            </a:pPr>
          </a:p>
        </p:txBody>
      </p:sp>
      <p:sp>
        <p:nvSpPr>
          <p:cNvPr id="152" name="AI IN PHARMACY"/>
          <p:cNvSpPr txBox="1"/>
          <p:nvPr>
            <p:ph type="ctrTitle"/>
          </p:nvPr>
        </p:nvSpPr>
        <p:spPr>
          <a:xfrm>
            <a:off x="1206498" y="205311"/>
            <a:ext cx="21344149" cy="3251571"/>
          </a:xfrm>
          <a:prstGeom prst="rect">
            <a:avLst/>
          </a:prstGeom>
          <a:solidFill>
            <a:schemeClr val="accent5"/>
          </a:solidFill>
        </p:spPr>
        <p:txBody>
          <a:bodyPr/>
          <a:lstStyle>
            <a:lvl1pPr algn="ctr" defTabSz="825500">
              <a:lnSpc>
                <a:spcPct val="100000"/>
              </a:lnSpc>
              <a:defRPr b="0" spc="0" sz="20200">
                <a:solidFill>
                  <a:srgbClr val="000000"/>
                </a:solidFill>
                <a:latin typeface="Helvetica Neue Medium"/>
                <a:ea typeface="Helvetica Neue Medium"/>
                <a:cs typeface="Helvetica Neue Medium"/>
                <a:sym typeface="Helvetica Neue Medium"/>
              </a:defRPr>
            </a:lvl1pPr>
          </a:lstStyle>
          <a:p>
            <a:pPr/>
            <a:r>
              <a:t>AI IN PHARMACY</a:t>
            </a:r>
          </a:p>
        </p:txBody>
      </p:sp>
      <p:sp>
        <p:nvSpPr>
          <p:cNvPr id="153" name="BY: AJIT SINGH(12108824)…"/>
          <p:cNvSpPr txBox="1"/>
          <p:nvPr>
            <p:ph type="subTitle" sz="quarter" idx="1"/>
          </p:nvPr>
        </p:nvSpPr>
        <p:spPr>
          <a:prstGeom prst="rect">
            <a:avLst/>
          </a:prstGeom>
        </p:spPr>
        <p:txBody>
          <a:bodyPr/>
          <a:lstStyle/>
          <a:p>
            <a:pPr defTabSz="586104">
              <a:defRPr sz="3905">
                <a:solidFill>
                  <a:srgbClr val="FF40FF"/>
                </a:solidFill>
              </a:defRPr>
            </a:pPr>
            <a:r>
              <a:t>BY: AJIT SINGH(12108824)</a:t>
            </a:r>
          </a:p>
          <a:p>
            <a:pPr defTabSz="586104">
              <a:defRPr sz="3905">
                <a:solidFill>
                  <a:srgbClr val="FF40FF"/>
                </a:solidFill>
              </a:defRPr>
            </a:pPr>
            <a:r>
              <a:t>       ADITYA RAJ</a:t>
            </a:r>
          </a:p>
          <a:p>
            <a:pPr defTabSz="586104">
              <a:defRPr sz="3905">
                <a:solidFill>
                  <a:srgbClr val="FF40FF"/>
                </a:solidFill>
              </a:defRPr>
            </a:pPr>
            <a:r>
              <a:t>       ABHISHEK SINGH</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85" name="Revolution in Pharmaceutical R&amp;D"/>
          <p:cNvSpPr txBox="1"/>
          <p:nvPr>
            <p:ph type="title"/>
          </p:nvPr>
        </p:nvSpPr>
        <p:spPr>
          <a:xfrm>
            <a:off x="45357" y="75718"/>
            <a:ext cx="21971001" cy="1433164"/>
          </a:xfrm>
          <a:prstGeom prst="rect">
            <a:avLst/>
          </a:prstGeom>
        </p:spPr>
        <p:txBody>
          <a:bodyPr/>
          <a:lstStyle>
            <a:lvl1pPr defTabSz="1828754">
              <a:defRPr spc="-174" sz="8700">
                <a:solidFill>
                  <a:srgbClr val="000000"/>
                </a:solidFill>
              </a:defRPr>
            </a:lvl1pPr>
          </a:lstStyle>
          <a:p>
            <a:pPr/>
            <a:r>
              <a:t>Revolution in Pharmaceutical R&amp;D</a:t>
            </a:r>
          </a:p>
        </p:txBody>
      </p:sp>
      <p:sp>
        <p:nvSpPr>
          <p:cNvPr id="186" name="Slide Subtitle"/>
          <p:cNvSpPr txBox="1"/>
          <p:nvPr>
            <p:ph type="body" idx="21"/>
          </p:nvPr>
        </p:nvSpPr>
        <p:spPr>
          <a:xfrm>
            <a:off x="1183451" y="2245962"/>
            <a:ext cx="23049" cy="934780"/>
          </a:xfrm>
          <a:prstGeom prst="rect">
            <a:avLst/>
          </a:prstGeom>
        </p:spPr>
        <p:txBody>
          <a:bodyPr/>
          <a:lstStyle/>
          <a:p>
            <a:pPr defTabSz="330200">
              <a:defRPr sz="2200"/>
            </a:pPr>
          </a:p>
        </p:txBody>
      </p:sp>
      <p:sp>
        <p:nvSpPr>
          <p:cNvPr id="187" name="World’s reputed pharma companies are choosing machine learning to streamline the medicine discovery process. The machines that are skillful at recognizing patterns can look over massive information to solve the complicated biological networks. This, in s"/>
          <p:cNvSpPr txBox="1"/>
          <p:nvPr>
            <p:ph type="body" idx="1"/>
          </p:nvPr>
        </p:nvSpPr>
        <p:spPr>
          <a:xfrm>
            <a:off x="45357" y="1428586"/>
            <a:ext cx="24293287" cy="12198843"/>
          </a:xfrm>
          <a:prstGeom prst="rect">
            <a:avLst/>
          </a:prstGeom>
        </p:spPr>
        <p:txBody>
          <a:bodyPr/>
          <a:lstStyle>
            <a:lvl1pPr marL="0" indent="0" defTabSz="1804370">
              <a:lnSpc>
                <a:spcPct val="80000"/>
              </a:lnSpc>
              <a:spcBef>
                <a:spcPts val="0"/>
              </a:spcBef>
              <a:buSzTx/>
              <a:buNone/>
              <a:defRPr b="1" spc="-171" sz="8584"/>
            </a:lvl1pPr>
          </a:lstStyle>
          <a:p>
            <a:pPr/>
            <a:r>
              <a:t>World’s reputed pharma companies are choosing machine learning to streamline the medicine discovery process. The machines that are skillful at recognizing patterns can look over massive information to solve the complicated biological networks. This, in succession, can aid in the recognition of medicines possibly to work in provided patient populations, while directing pharma companies to avoid the medicines that have the potential to be failed.</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89" name="There are various ways AI can be applied in the pharma and healthcare industry. Let’s talk about its top 7 applications."/>
          <p:cNvSpPr txBox="1"/>
          <p:nvPr>
            <p:ph type="title"/>
          </p:nvPr>
        </p:nvSpPr>
        <p:spPr>
          <a:xfrm>
            <a:off x="258628" y="194202"/>
            <a:ext cx="21971001" cy="1433164"/>
          </a:xfrm>
          <a:prstGeom prst="rect">
            <a:avLst/>
          </a:prstGeom>
        </p:spPr>
        <p:txBody>
          <a:bodyPr/>
          <a:lstStyle>
            <a:lvl1pPr defTabSz="999718">
              <a:defRPr spc="-95" sz="4756">
                <a:solidFill>
                  <a:srgbClr val="000000"/>
                </a:solidFill>
              </a:defRPr>
            </a:lvl1pPr>
          </a:lstStyle>
          <a:p>
            <a:pPr/>
            <a:r>
              <a:t>There are various ways AI can be applied in the pharma and healthcare industry. Let’s talk about its top 7 applications.</a:t>
            </a:r>
          </a:p>
        </p:txBody>
      </p:sp>
      <p:sp>
        <p:nvSpPr>
          <p:cNvPr id="190" name="Slide Subtitle"/>
          <p:cNvSpPr txBox="1"/>
          <p:nvPr>
            <p:ph type="body" idx="21"/>
          </p:nvPr>
        </p:nvSpPr>
        <p:spPr>
          <a:xfrm>
            <a:off x="171338" y="2849694"/>
            <a:ext cx="87291" cy="934780"/>
          </a:xfrm>
          <a:prstGeom prst="rect">
            <a:avLst/>
          </a:prstGeom>
        </p:spPr>
        <p:txBody>
          <a:bodyPr/>
          <a:lstStyle/>
          <a:p>
            <a:pPr defTabSz="330200">
              <a:defRPr sz="40"/>
            </a:pPr>
          </a:p>
        </p:txBody>
      </p:sp>
      <p:sp>
        <p:nvSpPr>
          <p:cNvPr id="191" name="Conducting Repetitive tasks.…"/>
          <p:cNvSpPr txBox="1"/>
          <p:nvPr>
            <p:ph type="body" idx="1"/>
          </p:nvPr>
        </p:nvSpPr>
        <p:spPr>
          <a:xfrm>
            <a:off x="-2037" y="1689250"/>
            <a:ext cx="24288658" cy="11969096"/>
          </a:xfrm>
          <a:prstGeom prst="rect">
            <a:avLst/>
          </a:prstGeom>
        </p:spPr>
        <p:txBody>
          <a:bodyPr/>
          <a:lstStyle/>
          <a:p>
            <a:pPr marL="1079500" indent="-1079500">
              <a:lnSpc>
                <a:spcPct val="80000"/>
              </a:lnSpc>
              <a:spcBef>
                <a:spcPts val="0"/>
              </a:spcBef>
              <a:defRPr b="1" spc="-170" sz="8500"/>
            </a:pPr>
            <a:r>
              <a:t>Conducting Repetitive tasks.</a:t>
            </a:r>
          </a:p>
          <a:p>
            <a:pPr marL="1079500" indent="-1079500">
              <a:lnSpc>
                <a:spcPct val="80000"/>
              </a:lnSpc>
              <a:spcBef>
                <a:spcPts val="0"/>
              </a:spcBef>
              <a:defRPr b="1" spc="-170" sz="8500"/>
            </a:pPr>
            <a:r>
              <a:t>Managing Data.</a:t>
            </a:r>
          </a:p>
          <a:p>
            <a:pPr marL="1079500" indent="-1079500">
              <a:lnSpc>
                <a:spcPct val="80000"/>
              </a:lnSpc>
              <a:spcBef>
                <a:spcPts val="0"/>
              </a:spcBef>
              <a:defRPr b="1" spc="-170" sz="8500"/>
            </a:pPr>
            <a:r>
              <a:t>Analyzing Healthcare Systems.</a:t>
            </a:r>
          </a:p>
          <a:p>
            <a:pPr marL="1079500" indent="-1079500">
              <a:lnSpc>
                <a:spcPct val="80000"/>
              </a:lnSpc>
              <a:spcBef>
                <a:spcPts val="0"/>
              </a:spcBef>
              <a:defRPr b="1" spc="-170" sz="8500"/>
            </a:pPr>
            <a:r>
              <a:t>Leveraging the advantages of Natural Language processing.</a:t>
            </a:r>
          </a:p>
          <a:p>
            <a:pPr marL="1079500" indent="-1079500">
              <a:lnSpc>
                <a:spcPct val="80000"/>
              </a:lnSpc>
              <a:spcBef>
                <a:spcPts val="0"/>
              </a:spcBef>
              <a:defRPr b="1" spc="-170" sz="8500"/>
            </a:pPr>
            <a:r>
              <a:t>Making Medical consultation process digital.</a:t>
            </a:r>
          </a:p>
          <a:p>
            <a:pPr marL="1079500" indent="-1079500">
              <a:lnSpc>
                <a:spcPct val="80000"/>
              </a:lnSpc>
              <a:spcBef>
                <a:spcPts val="0"/>
              </a:spcBef>
              <a:defRPr b="1" spc="-170" sz="8500"/>
            </a:pPr>
            <a:r>
              <a:t>Maximising the benefits of digital nurses.</a:t>
            </a:r>
          </a:p>
          <a:p>
            <a:pPr marL="1079500" indent="-1079500">
              <a:lnSpc>
                <a:spcPct val="80000"/>
              </a:lnSpc>
              <a:spcBef>
                <a:spcPts val="0"/>
              </a:spcBef>
              <a:defRPr b="1" spc="-170" sz="8500"/>
            </a:pPr>
            <a:r>
              <a:t>Managing Medication.</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93" name="Conclusion:"/>
          <p:cNvSpPr txBox="1"/>
          <p:nvPr>
            <p:ph type="title"/>
          </p:nvPr>
        </p:nvSpPr>
        <p:spPr>
          <a:xfrm>
            <a:off x="116447" y="4628"/>
            <a:ext cx="21971001" cy="1433163"/>
          </a:xfrm>
          <a:prstGeom prst="rect">
            <a:avLst/>
          </a:prstGeom>
        </p:spPr>
        <p:txBody>
          <a:bodyPr/>
          <a:lstStyle>
            <a:lvl1pPr>
              <a:defRPr>
                <a:solidFill>
                  <a:srgbClr val="000000"/>
                </a:solidFill>
              </a:defRPr>
            </a:lvl1pPr>
          </a:lstStyle>
          <a:p>
            <a:pPr/>
            <a:r>
              <a:t>Conclusion:</a:t>
            </a:r>
          </a:p>
        </p:txBody>
      </p:sp>
      <p:sp>
        <p:nvSpPr>
          <p:cNvPr id="194" name="Slide Subtitle"/>
          <p:cNvSpPr txBox="1"/>
          <p:nvPr>
            <p:ph type="body" idx="21"/>
          </p:nvPr>
        </p:nvSpPr>
        <p:spPr>
          <a:xfrm>
            <a:off x="1153922" y="2245962"/>
            <a:ext cx="52578" cy="934780"/>
          </a:xfrm>
          <a:prstGeom prst="rect">
            <a:avLst/>
          </a:prstGeom>
        </p:spPr>
        <p:txBody>
          <a:bodyPr/>
          <a:lstStyle/>
          <a:p>
            <a:pPr defTabSz="330200">
              <a:defRPr sz="2200"/>
            </a:pPr>
          </a:p>
        </p:txBody>
      </p:sp>
      <p:sp>
        <p:nvSpPr>
          <p:cNvPr id="195" name="Artificial Intelligence plays an important role in the pharmaceutical industry and the coming years there is simply no sign of the adoption of this cutting-edge technology slowing down. From making healthcare process automated to help in drug discovery, "/>
          <p:cNvSpPr txBox="1"/>
          <p:nvPr>
            <p:ph type="body" idx="1"/>
          </p:nvPr>
        </p:nvSpPr>
        <p:spPr>
          <a:xfrm>
            <a:off x="116447" y="1310102"/>
            <a:ext cx="24151107" cy="11965948"/>
          </a:xfrm>
          <a:prstGeom prst="rect">
            <a:avLst/>
          </a:prstGeom>
        </p:spPr>
        <p:txBody>
          <a:bodyPr/>
          <a:lstStyle>
            <a:lvl1pPr marL="0" indent="0">
              <a:lnSpc>
                <a:spcPct val="80000"/>
              </a:lnSpc>
              <a:spcBef>
                <a:spcPts val="0"/>
              </a:spcBef>
              <a:buSzTx/>
              <a:buNone/>
              <a:defRPr b="1" spc="-170" sz="8500"/>
            </a:lvl1pPr>
          </a:lstStyle>
          <a:p>
            <a:pPr/>
            <a:r>
              <a:t>Artificial Intelligence plays an important role in the pharmaceutical industry and the coming years there is simply no sign of the adoption of this cutting-edge technology slowing down. From making healthcare process automated to help in drug discovery, AI with machine learning can bring revolution in this industry. More companies should start adopting this technology to make R&amp;D approaches and patient care better.</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7" name="THANK YOU"/>
          <p:cNvSpPr txBox="1"/>
          <p:nvPr>
            <p:ph type="title"/>
          </p:nvPr>
        </p:nvSpPr>
        <p:spPr>
          <a:xfrm>
            <a:off x="759130" y="34804"/>
            <a:ext cx="21983498" cy="5712317"/>
          </a:xfrm>
          <a:prstGeom prst="rect">
            <a:avLst/>
          </a:prstGeom>
        </p:spPr>
        <p:txBody>
          <a:bodyPr/>
          <a:lstStyle>
            <a:lvl1pPr>
              <a:defRPr spc="-558" sz="27900"/>
            </a:lvl1pPr>
          </a:lstStyle>
          <a:p>
            <a:pPr/>
            <a:r>
              <a:t>THANK YOU</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55" name="INTRODUCTION"/>
          <p:cNvSpPr txBox="1"/>
          <p:nvPr>
            <p:ph type="title"/>
          </p:nvPr>
        </p:nvSpPr>
        <p:spPr>
          <a:prstGeom prst="rect">
            <a:avLst/>
          </a:prstGeom>
        </p:spPr>
        <p:txBody>
          <a:bodyPr/>
          <a:lstStyle>
            <a:lvl1pPr>
              <a:defRPr>
                <a:solidFill>
                  <a:srgbClr val="FF40FF"/>
                </a:solidFill>
              </a:defRPr>
            </a:lvl1pPr>
          </a:lstStyle>
          <a:p>
            <a:pPr/>
            <a:r>
              <a:t>INTRODUCTION</a:t>
            </a:r>
          </a:p>
        </p:txBody>
      </p:sp>
      <p:sp>
        <p:nvSpPr>
          <p:cNvPr id="156" name="IN today’s data-driven age, companies never fail to grab a single market opportunity to make the business processes better, smarter and more efficient. Data science acts as the fuel behind this rising tide. Thanks to Artificial Intelligence and Machine L"/>
          <p:cNvSpPr txBox="1"/>
          <p:nvPr>
            <p:ph type="body" idx="1"/>
          </p:nvPr>
        </p:nvSpPr>
        <p:spPr>
          <a:xfrm>
            <a:off x="0" y="2423851"/>
            <a:ext cx="24008924" cy="11368252"/>
          </a:xfrm>
          <a:prstGeom prst="rect">
            <a:avLst/>
          </a:prstGeom>
        </p:spPr>
        <p:txBody>
          <a:bodyPr/>
          <a:lstStyle>
            <a:lvl1pPr marL="0" indent="0">
              <a:lnSpc>
                <a:spcPct val="80000"/>
              </a:lnSpc>
              <a:spcBef>
                <a:spcPts val="0"/>
              </a:spcBef>
              <a:buSzTx/>
              <a:buNone/>
              <a:defRPr b="1" spc="-170" sz="8500"/>
            </a:lvl1pPr>
          </a:lstStyle>
          <a:p>
            <a:pPr/>
            <a:r>
              <a:t>IN today’s data-driven age, companies never fail to grab a single market opportunity to make the business processes better, smarter and more efficient. Data science acts as the fuel behind this rising tide. Thanks to Artificial Intelligence and Machine Learning,  companies can now touch the peak of efficiency in data analysis that leaves a great impact on their entire businesses</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58" name="Slide Subtitle"/>
          <p:cNvSpPr txBox="1"/>
          <p:nvPr>
            <p:ph type="body" idx="21"/>
          </p:nvPr>
        </p:nvSpPr>
        <p:spPr>
          <a:xfrm>
            <a:off x="1196317" y="2245962"/>
            <a:ext cx="10184" cy="934780"/>
          </a:xfrm>
          <a:prstGeom prst="rect">
            <a:avLst/>
          </a:prstGeom>
        </p:spPr>
        <p:txBody>
          <a:bodyPr/>
          <a:lstStyle/>
          <a:p>
            <a:pPr defTabSz="330200">
              <a:defRPr sz="2200"/>
            </a:pPr>
          </a:p>
        </p:txBody>
      </p:sp>
      <p:sp>
        <p:nvSpPr>
          <p:cNvPr id="159" name="The way industries are adopting AI and machine learning, it will eventually drive remarkable growth in the coming years. Research says the AI market will reach $89.8 Billion in Annual Worldwide Revenue by 2025.…"/>
          <p:cNvSpPr txBox="1"/>
          <p:nvPr>
            <p:ph type="body" idx="1"/>
          </p:nvPr>
        </p:nvSpPr>
        <p:spPr>
          <a:xfrm>
            <a:off x="75255" y="92587"/>
            <a:ext cx="24233490" cy="13530826"/>
          </a:xfrm>
          <a:prstGeom prst="rect">
            <a:avLst/>
          </a:prstGeom>
        </p:spPr>
        <p:txBody>
          <a:bodyPr/>
          <a:lstStyle/>
          <a:p>
            <a:pPr marL="0" indent="0" defTabSz="1804370">
              <a:lnSpc>
                <a:spcPct val="80000"/>
              </a:lnSpc>
              <a:spcBef>
                <a:spcPts val="0"/>
              </a:spcBef>
              <a:buSzTx/>
              <a:buNone/>
              <a:defRPr b="1" spc="-125" sz="6290"/>
            </a:pPr>
            <a:r>
              <a:t>The way industries are adopting AI and machine learning, it will eventually drive remarkable growth in the coming years. Research says the </a:t>
            </a:r>
            <a:r>
              <a:rPr>
                <a:solidFill>
                  <a:srgbClr val="3252D6"/>
                </a:solidFill>
                <a:hlinkClick r:id="rId3" invalidUrl="" action="" tgtFrame="" tooltip="" history="1" highlightClick="0" endSnd="0"/>
              </a:rPr>
              <a:t>AI market will reach $89.8 Billion</a:t>
            </a:r>
            <a:r>
              <a:t> in Annual Worldwide Revenue by 2025.</a:t>
            </a:r>
          </a:p>
          <a:p>
            <a:pPr marL="0" indent="0" defTabSz="1804370">
              <a:lnSpc>
                <a:spcPct val="80000"/>
              </a:lnSpc>
              <a:spcBef>
                <a:spcPts val="0"/>
              </a:spcBef>
              <a:buSzTx/>
              <a:buNone/>
              <a:defRPr b="1" spc="-125" sz="6290"/>
            </a:pPr>
            <a:r>
              <a:t>The pharmaceutical industry is not an exception in this scenario. The impact of Artificial Intelligence in the pharmaceutical industry is undeniable. Many pharma companies throughout the world have already started leveraging AI in their business. Various factors are responsible for the advancement of this cutting-edge technology in the pharmaceutical industry and it has a promising future ahead. Today’s post will discuss everything about this. </a:t>
            </a:r>
          </a:p>
          <a:p>
            <a:pPr marL="0" indent="0" defTabSz="1804370">
              <a:lnSpc>
                <a:spcPct val="80000"/>
              </a:lnSpc>
              <a:spcBef>
                <a:spcPts val="0"/>
              </a:spcBef>
              <a:buSzTx/>
              <a:buNone/>
              <a:defRPr b="1" spc="-125" sz="6290"/>
            </a:pPr>
            <a:r>
              <a:t>But before diving into the discussion on the application, impact and future of AI in Pharma, let’s talk about the current scenario in this industry where not all companies are using AI and machine learning.</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61" name="Current Scnerio In Pharmaceutical Industry"/>
          <p:cNvSpPr txBox="1"/>
          <p:nvPr>
            <p:ph type="title"/>
          </p:nvPr>
        </p:nvSpPr>
        <p:spPr>
          <a:xfrm>
            <a:off x="140144" y="217899"/>
            <a:ext cx="21971001" cy="1433164"/>
          </a:xfrm>
          <a:prstGeom prst="rect">
            <a:avLst/>
          </a:prstGeom>
        </p:spPr>
        <p:txBody>
          <a:bodyPr/>
          <a:lstStyle>
            <a:lvl1pPr defTabSz="1828754">
              <a:defRPr spc="-174" sz="8700">
                <a:solidFill>
                  <a:srgbClr val="000000"/>
                </a:solidFill>
              </a:defRPr>
            </a:lvl1pPr>
          </a:lstStyle>
          <a:p>
            <a:pPr/>
            <a:r>
              <a:t>Current Scnerio In Pharmaceutical Industry</a:t>
            </a:r>
          </a:p>
        </p:txBody>
      </p:sp>
      <p:sp>
        <p:nvSpPr>
          <p:cNvPr id="162" name="Slide Subtitle"/>
          <p:cNvSpPr txBox="1"/>
          <p:nvPr>
            <p:ph type="body" idx="21"/>
          </p:nvPr>
        </p:nvSpPr>
        <p:spPr>
          <a:xfrm>
            <a:off x="1490861" y="2790988"/>
            <a:ext cx="30825" cy="934780"/>
          </a:xfrm>
          <a:prstGeom prst="rect">
            <a:avLst/>
          </a:prstGeom>
        </p:spPr>
        <p:txBody>
          <a:bodyPr/>
          <a:lstStyle/>
          <a:p>
            <a:pPr defTabSz="330200">
              <a:spcBef>
                <a:spcPts val="700"/>
              </a:spcBef>
              <a:defRPr b="0" spc="-22" sz="2200"/>
            </a:pPr>
          </a:p>
        </p:txBody>
      </p:sp>
      <p:sp>
        <p:nvSpPr>
          <p:cNvPr id="163" name="In a broad sense, Artificial Intelligence is involved with computer systems performing tasks that usually need human intelligence. It can be amazingly useful in managing data and presenting results that promote better decision making and help saving huma"/>
          <p:cNvSpPr txBox="1"/>
          <p:nvPr>
            <p:ph type="body" idx="1"/>
          </p:nvPr>
        </p:nvSpPr>
        <p:spPr>
          <a:xfrm>
            <a:off x="148474" y="1645004"/>
            <a:ext cx="23029027" cy="10859512"/>
          </a:xfrm>
          <a:prstGeom prst="rect">
            <a:avLst/>
          </a:prstGeom>
        </p:spPr>
        <p:txBody>
          <a:bodyPr/>
          <a:lstStyle/>
          <a:p>
            <a:pPr marL="0" indent="0" defTabSz="1755604">
              <a:lnSpc>
                <a:spcPct val="80000"/>
              </a:lnSpc>
              <a:spcBef>
                <a:spcPts val="0"/>
              </a:spcBef>
              <a:buSzTx/>
              <a:buNone/>
              <a:defRPr b="1" spc="-122" sz="6120"/>
            </a:pPr>
            <a:r>
              <a:t>In a broad sense, Artificial Intelligence is involved with computer systems performing tasks that usually need human intelligence. It can be amazingly useful in managing data and presenting results that promote better decision making and help saving human effort, cost and time. However, many companies using traditional methods to run their healthcare business are yet to adopt this technology. But what they are not understanding is without using Artificial Intelligence, a pharma industry can be affected in various ways:</a:t>
            </a:r>
          </a:p>
          <a:p>
            <a:pPr marL="777240" indent="-777240" defTabSz="1755604">
              <a:lnSpc>
                <a:spcPct val="80000"/>
              </a:lnSpc>
              <a:spcBef>
                <a:spcPts val="0"/>
              </a:spcBef>
              <a:defRPr b="1" spc="-122" sz="6120"/>
            </a:pPr>
            <a:r>
              <a:t>Medical information collection and processing can be slowed down</a:t>
            </a:r>
          </a:p>
          <a:p>
            <a:pPr marL="777240" indent="-777240" defTabSz="1755604">
              <a:lnSpc>
                <a:spcPct val="80000"/>
              </a:lnSpc>
              <a:spcBef>
                <a:spcPts val="0"/>
              </a:spcBef>
              <a:defRPr b="1" spc="-122" sz="6120"/>
            </a:pPr>
            <a:r>
              <a:t>Unavailability of data and medical records</a:t>
            </a:r>
          </a:p>
          <a:p>
            <a:pPr marL="777240" indent="-777240" defTabSz="1755604">
              <a:lnSpc>
                <a:spcPct val="80000"/>
              </a:lnSpc>
              <a:spcBef>
                <a:spcPts val="0"/>
              </a:spcBef>
              <a:defRPr b="1" spc="-122" sz="6120"/>
            </a:pPr>
            <a:r>
              <a:t>Costly and time-consuming drug discovery and R&amp;D process </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65" name="Slide Title"/>
          <p:cNvSpPr txBox="1"/>
          <p:nvPr>
            <p:ph type="title"/>
          </p:nvPr>
        </p:nvSpPr>
        <p:spPr>
          <a:xfrm>
            <a:off x="1206500" y="952500"/>
            <a:ext cx="36656" cy="1433163"/>
          </a:xfrm>
          <a:prstGeom prst="rect">
            <a:avLst/>
          </a:prstGeom>
        </p:spPr>
        <p:txBody>
          <a:bodyPr/>
          <a:lstStyle/>
          <a:p>
            <a:pPr defTabSz="975335">
              <a:defRPr spc="-68" sz="3400"/>
            </a:pPr>
          </a:p>
        </p:txBody>
      </p:sp>
      <p:sp>
        <p:nvSpPr>
          <p:cNvPr id="166" name="Slide Subtitle"/>
          <p:cNvSpPr txBox="1"/>
          <p:nvPr>
            <p:ph type="body" idx="21"/>
          </p:nvPr>
        </p:nvSpPr>
        <p:spPr>
          <a:xfrm>
            <a:off x="1164104" y="2245962"/>
            <a:ext cx="42396" cy="934780"/>
          </a:xfrm>
          <a:prstGeom prst="rect">
            <a:avLst/>
          </a:prstGeom>
        </p:spPr>
        <p:txBody>
          <a:bodyPr/>
          <a:lstStyle/>
          <a:p>
            <a:pPr defTabSz="330200">
              <a:defRPr sz="2200"/>
            </a:pPr>
          </a:p>
        </p:txBody>
      </p:sp>
      <p:sp>
        <p:nvSpPr>
          <p:cNvPr id="167" name="Being a part of AI, Machine learning helps an algorithm or a computer program learn a task and perform without having any explicit programming instruction. It mainly gives importance to the development of those computer programs which can access data and"/>
          <p:cNvSpPr txBox="1"/>
          <p:nvPr>
            <p:ph type="body" idx="1"/>
          </p:nvPr>
        </p:nvSpPr>
        <p:spPr>
          <a:xfrm>
            <a:off x="42302" y="66020"/>
            <a:ext cx="24384001" cy="13583959"/>
          </a:xfrm>
          <a:prstGeom prst="rect">
            <a:avLst/>
          </a:prstGeom>
        </p:spPr>
        <p:txBody>
          <a:bodyPr/>
          <a:lstStyle/>
          <a:p>
            <a:pPr marL="0" indent="0" defTabSz="2170121">
              <a:lnSpc>
                <a:spcPct val="80000"/>
              </a:lnSpc>
              <a:spcBef>
                <a:spcPts val="0"/>
              </a:spcBef>
              <a:buSzTx/>
              <a:buNone/>
              <a:defRPr b="1" spc="-151" sz="7565"/>
            </a:pPr>
            <a:r>
              <a:t>Being a part of AI, Machine learning helps an algorithm or a computer program learn a task and perform without having any explicit programming instruction. It mainly gives importance to the development of those computer programs which can access data and utilize it to learn independently. If everything is properly examined and the code is applied accordingly, the system can perform independently.</a:t>
            </a:r>
          </a:p>
          <a:p>
            <a:pPr marL="0" indent="0" defTabSz="2170121">
              <a:lnSpc>
                <a:spcPct val="80000"/>
              </a:lnSpc>
              <a:spcBef>
                <a:spcPts val="0"/>
              </a:spcBef>
              <a:buSzTx/>
              <a:buNone/>
              <a:defRPr b="1" spc="-151" sz="7565"/>
            </a:pPr>
            <a:r>
              <a:t>In the pharmaceutical industry, the application of machine learning has made the clinical and healthcare process more efficient and seamless. It has opened new doors in this industry. Here are the top six applications of machine learning in the pharma industry:</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69" name="Improvement in Diagnosis Process"/>
          <p:cNvSpPr txBox="1"/>
          <p:nvPr>
            <p:ph type="title"/>
          </p:nvPr>
        </p:nvSpPr>
        <p:spPr>
          <a:xfrm>
            <a:off x="140144" y="146809"/>
            <a:ext cx="21971001" cy="1433163"/>
          </a:xfrm>
          <a:prstGeom prst="rect">
            <a:avLst/>
          </a:prstGeom>
        </p:spPr>
        <p:txBody>
          <a:bodyPr/>
          <a:lstStyle>
            <a:lvl1pPr defTabSz="1828754">
              <a:defRPr spc="-174" sz="8700">
                <a:solidFill>
                  <a:srgbClr val="000000"/>
                </a:solidFill>
              </a:defRPr>
            </a:lvl1pPr>
          </a:lstStyle>
          <a:p>
            <a:pPr/>
            <a:r>
              <a:t>Improvement in Diagnosis Process</a:t>
            </a:r>
          </a:p>
        </p:txBody>
      </p:sp>
      <p:sp>
        <p:nvSpPr>
          <p:cNvPr id="170" name="Slide Subtitle"/>
          <p:cNvSpPr txBox="1"/>
          <p:nvPr>
            <p:ph type="body" idx="21"/>
          </p:nvPr>
        </p:nvSpPr>
        <p:spPr>
          <a:xfrm>
            <a:off x="544378" y="2245962"/>
            <a:ext cx="43969" cy="934780"/>
          </a:xfrm>
          <a:prstGeom prst="rect">
            <a:avLst/>
          </a:prstGeom>
        </p:spPr>
        <p:txBody>
          <a:bodyPr/>
          <a:lstStyle/>
          <a:p>
            <a:pPr defTabSz="330200">
              <a:defRPr sz="2200"/>
            </a:pPr>
          </a:p>
        </p:txBody>
      </p:sp>
      <p:sp>
        <p:nvSpPr>
          <p:cNvPr id="171" name="By applying machine learning in the pharmaceutical industry, doctors can access to massive amounts of patients’ data easily and thus diagnose and treat better. Renowned medical centers around the world are leveraging this technology to maintain electroni"/>
          <p:cNvSpPr txBox="1"/>
          <p:nvPr>
            <p:ph type="body" idx="1"/>
          </p:nvPr>
        </p:nvSpPr>
        <p:spPr>
          <a:xfrm>
            <a:off x="-49431" y="1594463"/>
            <a:ext cx="24384001" cy="12106463"/>
          </a:xfrm>
          <a:prstGeom prst="rect">
            <a:avLst/>
          </a:prstGeom>
        </p:spPr>
        <p:txBody>
          <a:bodyPr/>
          <a:lstStyle>
            <a:lvl1pPr marL="0" indent="0" defTabSz="2267655">
              <a:lnSpc>
                <a:spcPct val="80000"/>
              </a:lnSpc>
              <a:spcBef>
                <a:spcPts val="0"/>
              </a:spcBef>
              <a:buSzTx/>
              <a:buNone/>
              <a:defRPr b="1" spc="-158" sz="7905"/>
            </a:lvl1pPr>
          </a:lstStyle>
          <a:p>
            <a:pPr/>
            <a:r>
              <a:t>By applying machine learning in the pharmaceutical industry, doctors can access to massive amounts of patients’ data easily and thus diagnose and treat better. Renowned medical centers around the world are leveraging this technology to maintain electronic medical records. Doctors use the records to understand how particular genetic features can leave an impact on a patient’s health or how a new drug can improve that patient’s health. They can also have a clear idea of the diseases and suggest the most effective treatment. These electronic health records save time and cost. </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73" name="Advancement in Clinical Trial Research"/>
          <p:cNvSpPr txBox="1"/>
          <p:nvPr>
            <p:ph type="title"/>
          </p:nvPr>
        </p:nvSpPr>
        <p:spPr>
          <a:xfrm>
            <a:off x="163841" y="146809"/>
            <a:ext cx="21971001" cy="1433163"/>
          </a:xfrm>
          <a:prstGeom prst="rect">
            <a:avLst/>
          </a:prstGeom>
        </p:spPr>
        <p:txBody>
          <a:bodyPr/>
          <a:lstStyle>
            <a:lvl1pPr defTabSz="1828754">
              <a:defRPr spc="-174" sz="8700">
                <a:solidFill>
                  <a:srgbClr val="000000"/>
                </a:solidFill>
              </a:defRPr>
            </a:lvl1pPr>
          </a:lstStyle>
          <a:p>
            <a:pPr/>
            <a:r>
              <a:t>Advancement in Clinical Trial Research</a:t>
            </a:r>
          </a:p>
        </p:txBody>
      </p:sp>
      <p:sp>
        <p:nvSpPr>
          <p:cNvPr id="174" name="Slide Subtitle"/>
          <p:cNvSpPr txBox="1"/>
          <p:nvPr>
            <p:ph type="body" idx="21"/>
          </p:nvPr>
        </p:nvSpPr>
        <p:spPr>
          <a:xfrm>
            <a:off x="1206500" y="2245962"/>
            <a:ext cx="18328" cy="934780"/>
          </a:xfrm>
          <a:prstGeom prst="rect">
            <a:avLst/>
          </a:prstGeom>
        </p:spPr>
        <p:txBody>
          <a:bodyPr/>
          <a:lstStyle/>
          <a:p>
            <a:pPr defTabSz="330200">
              <a:defRPr sz="2200"/>
            </a:pPr>
          </a:p>
        </p:txBody>
      </p:sp>
      <p:sp>
        <p:nvSpPr>
          <p:cNvPr id="175" name="The process of clinical trial research is no more risky job for discovering any drugs.…"/>
          <p:cNvSpPr txBox="1"/>
          <p:nvPr>
            <p:ph type="body" idx="1"/>
          </p:nvPr>
        </p:nvSpPr>
        <p:spPr>
          <a:xfrm>
            <a:off x="123111" y="1408222"/>
            <a:ext cx="24137778" cy="12357963"/>
          </a:xfrm>
          <a:prstGeom prst="rect">
            <a:avLst/>
          </a:prstGeom>
        </p:spPr>
        <p:txBody>
          <a:bodyPr/>
          <a:lstStyle/>
          <a:p>
            <a:pPr marL="0" indent="0" defTabSz="1975054">
              <a:lnSpc>
                <a:spcPct val="80000"/>
              </a:lnSpc>
              <a:spcBef>
                <a:spcPts val="0"/>
              </a:spcBef>
              <a:buSzTx/>
              <a:buNone/>
              <a:defRPr b="1" spc="-137" sz="6885"/>
            </a:pPr>
            <a:r>
              <a:t>The process of clinical trial research is no more risky job for discovering any drugs.</a:t>
            </a:r>
          </a:p>
          <a:p>
            <a:pPr marL="0" indent="0" defTabSz="1975054">
              <a:lnSpc>
                <a:spcPct val="80000"/>
              </a:lnSpc>
              <a:spcBef>
                <a:spcPts val="0"/>
              </a:spcBef>
              <a:buSzTx/>
              <a:buNone/>
              <a:defRPr b="1" spc="-137" sz="6885"/>
            </a:pPr>
            <a:r>
              <a:t>With machine learning, healthcare organizations can take out relevant EMR details to go though physician notes. The details collected can later be utilized to find out the right patients for the trial procedure. Even during the procedure, predicting patient churn is possible. People can convey the necessary information through smartphones and other wearable devices without putting much effort. This way capturing pertinent information from patients has become swift and easy. Even for patients sharing their data for clinical trial processes is now just a click away. Also, the data collected is contextual, error-free and excellent-quality.</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77" name="Innovation in Drug Discovery"/>
          <p:cNvSpPr txBox="1"/>
          <p:nvPr>
            <p:ph type="title"/>
          </p:nvPr>
        </p:nvSpPr>
        <p:spPr>
          <a:xfrm>
            <a:off x="45357" y="-19069"/>
            <a:ext cx="21971001" cy="1433164"/>
          </a:xfrm>
          <a:prstGeom prst="rect">
            <a:avLst/>
          </a:prstGeom>
        </p:spPr>
        <p:txBody>
          <a:bodyPr/>
          <a:lstStyle>
            <a:lvl1pPr defTabSz="1828754">
              <a:defRPr spc="-174" sz="8700">
                <a:solidFill>
                  <a:srgbClr val="000000"/>
                </a:solidFill>
              </a:defRPr>
            </a:lvl1pPr>
          </a:lstStyle>
          <a:p>
            <a:pPr/>
            <a:r>
              <a:t>Innovation in Drug Discovery</a:t>
            </a:r>
          </a:p>
        </p:txBody>
      </p:sp>
      <p:sp>
        <p:nvSpPr>
          <p:cNvPr id="178" name="Slide Subtitle"/>
          <p:cNvSpPr txBox="1"/>
          <p:nvPr>
            <p:ph type="body" idx="21"/>
          </p:nvPr>
        </p:nvSpPr>
        <p:spPr>
          <a:xfrm>
            <a:off x="1179841" y="2245962"/>
            <a:ext cx="26659" cy="934780"/>
          </a:xfrm>
          <a:prstGeom prst="rect">
            <a:avLst/>
          </a:prstGeom>
        </p:spPr>
        <p:txBody>
          <a:bodyPr/>
          <a:lstStyle/>
          <a:p>
            <a:pPr defTabSz="330200">
              <a:defRPr sz="2200"/>
            </a:pPr>
          </a:p>
        </p:txBody>
      </p:sp>
      <p:sp>
        <p:nvSpPr>
          <p:cNvPr id="179" name="Machine learning improves various stages of the drug discovery procedure:…"/>
          <p:cNvSpPr txBox="1"/>
          <p:nvPr>
            <p:ph type="body" idx="1"/>
          </p:nvPr>
        </p:nvSpPr>
        <p:spPr>
          <a:xfrm>
            <a:off x="45357" y="1262708"/>
            <a:ext cx="24293287" cy="12334175"/>
          </a:xfrm>
          <a:prstGeom prst="rect">
            <a:avLst/>
          </a:prstGeom>
        </p:spPr>
        <p:txBody>
          <a:bodyPr/>
          <a:lstStyle/>
          <a:p>
            <a:pPr marL="0" indent="0">
              <a:lnSpc>
                <a:spcPct val="80000"/>
              </a:lnSpc>
              <a:spcBef>
                <a:spcPts val="0"/>
              </a:spcBef>
              <a:buSzTx/>
              <a:buNone/>
              <a:defRPr b="1" spc="-122" sz="6100"/>
            </a:pPr>
            <a:r>
              <a:t>Machine learning improves various stages of the drug discovery procedure:</a:t>
            </a:r>
          </a:p>
          <a:p>
            <a:pPr marL="0" indent="0">
              <a:lnSpc>
                <a:spcPct val="80000"/>
              </a:lnSpc>
              <a:spcBef>
                <a:spcPts val="0"/>
              </a:spcBef>
              <a:buSzTx/>
              <a:buNone/>
              <a:defRPr b="1" spc="-122" sz="6100"/>
            </a:pPr>
            <a:r>
              <a:t>In the early stage of drug discovery, be it a preliminary screening of medicinal compounds, or prediction of success rate based on a biological factor, machine learning has huge potential for various uses </a:t>
            </a:r>
          </a:p>
          <a:p>
            <a:pPr marL="0" indent="0">
              <a:lnSpc>
                <a:spcPct val="80000"/>
              </a:lnSpc>
              <a:spcBef>
                <a:spcPts val="0"/>
              </a:spcBef>
              <a:buSzTx/>
              <a:buNone/>
              <a:defRPr b="1" spc="-122" sz="6100"/>
            </a:pPr>
            <a:r>
              <a:t>During the process, where various biomedical information is generated, identifying new patterns in that information can be easily done by machine learning.</a:t>
            </a:r>
          </a:p>
          <a:p>
            <a:pPr marL="0" indent="0">
              <a:lnSpc>
                <a:spcPct val="80000"/>
              </a:lnSpc>
              <a:spcBef>
                <a:spcPts val="0"/>
              </a:spcBef>
              <a:buSzTx/>
              <a:buNone/>
              <a:defRPr b="1" spc="-122" sz="6100"/>
            </a:pPr>
            <a:r>
              <a:t>In a nutshell, all kinds of data can be analyzed using machine learning and later utilized to create unconventional solutions for medicine discovery.</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81" name="Betterment in Patient Care"/>
          <p:cNvSpPr txBox="1"/>
          <p:nvPr>
            <p:ph type="title"/>
          </p:nvPr>
        </p:nvSpPr>
        <p:spPr>
          <a:xfrm>
            <a:off x="-2158445" y="99415"/>
            <a:ext cx="21971001" cy="1433164"/>
          </a:xfrm>
          <a:prstGeom prst="rect">
            <a:avLst/>
          </a:prstGeom>
        </p:spPr>
        <p:txBody>
          <a:bodyPr/>
          <a:lstStyle>
            <a:lvl1pPr defTabSz="1828754">
              <a:defRPr spc="-174" sz="8700">
                <a:solidFill>
                  <a:srgbClr val="000000"/>
                </a:solidFill>
              </a:defRPr>
            </a:lvl1pPr>
          </a:lstStyle>
          <a:p>
            <a:pPr/>
            <a:r>
              <a:t>	Betterment in Patient Care</a:t>
            </a:r>
            <a:endParaRPr b="0" spc="-26" sz="1350">
              <a:solidFill>
                <a:srgbClr val="1E1E1E"/>
              </a:solidFill>
            </a:endParaRPr>
          </a:p>
        </p:txBody>
      </p:sp>
      <p:sp>
        <p:nvSpPr>
          <p:cNvPr id="182" name="Slide Subtitle"/>
          <p:cNvSpPr txBox="1"/>
          <p:nvPr>
            <p:ph type="body" idx="21"/>
          </p:nvPr>
        </p:nvSpPr>
        <p:spPr>
          <a:xfrm>
            <a:off x="1140685" y="2245962"/>
            <a:ext cx="65815" cy="934780"/>
          </a:xfrm>
          <a:prstGeom prst="rect">
            <a:avLst/>
          </a:prstGeom>
        </p:spPr>
        <p:txBody>
          <a:bodyPr/>
          <a:lstStyle/>
          <a:p>
            <a:pPr defTabSz="330200">
              <a:defRPr sz="2200"/>
            </a:pPr>
          </a:p>
        </p:txBody>
      </p:sp>
      <p:sp>
        <p:nvSpPr>
          <p:cNvPr id="183" name="Gone are the days when keeping track of patients’ data and monitoring it while taking real-time decisions used to be difficult. With machine learning, managing huge amounts of data and finding possible treatments for different symptoms have become easier"/>
          <p:cNvSpPr txBox="1"/>
          <p:nvPr>
            <p:ph type="body" idx="1"/>
          </p:nvPr>
        </p:nvSpPr>
        <p:spPr>
          <a:xfrm>
            <a:off x="140144" y="1461105"/>
            <a:ext cx="24103712" cy="12233556"/>
          </a:xfrm>
          <a:prstGeom prst="rect">
            <a:avLst/>
          </a:prstGeom>
        </p:spPr>
        <p:txBody>
          <a:bodyPr/>
          <a:lstStyle>
            <a:lvl1pPr marL="0" indent="0" defTabSz="2292038">
              <a:lnSpc>
                <a:spcPct val="80000"/>
              </a:lnSpc>
              <a:spcBef>
                <a:spcPts val="0"/>
              </a:spcBef>
              <a:buSzTx/>
              <a:buNone/>
              <a:defRPr b="1" spc="-159" sz="7990"/>
            </a:lvl1pPr>
          </a:lstStyle>
          <a:p>
            <a:pPr/>
            <a:r>
              <a:t>Gone are the days when keeping track of patients’ data and monitoring it while taking real-time decisions used to be difficult. With machine learning, managing huge amounts of data and finding possible treatments for different symptoms have become easier than ever. The system predicts in real-time with the information such as a patient’s test results, charts, and their metrics, and suggests possible treatment for critical care. In other words, with machine learning, it is possible to forecast actionable interventions with the use of the details from medical records and make healthcare better.</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32_DynamicDark">
  <a:themeElements>
    <a:clrScheme name="32_DynamicDark">
      <a:dk1>
        <a:srgbClr val="BE00FF"/>
      </a:dk1>
      <a:lt1>
        <a:srgbClr val="FFFFFF"/>
      </a:lt1>
      <a:dk2>
        <a:srgbClr val="434343"/>
      </a:dk2>
      <a:lt2>
        <a:srgbClr val="A9A9A9"/>
      </a:lt2>
      <a:accent1>
        <a:srgbClr val="0076BA"/>
      </a:accent1>
      <a:accent2>
        <a:srgbClr val="05A89D"/>
      </a:accent2>
      <a:accent3>
        <a:srgbClr val="1DB100"/>
      </a:accent3>
      <a:accent4>
        <a:srgbClr val="F9B900"/>
      </a:accent4>
      <a:accent5>
        <a:srgbClr val="EE220D"/>
      </a:accent5>
      <a:accent6>
        <a:srgbClr val="CB297B"/>
      </a:accent6>
      <a:hlink>
        <a:srgbClr val="0000FF"/>
      </a:hlink>
      <a:folHlink>
        <a:srgbClr val="FF00FF"/>
      </a:folHlink>
    </a:clrScheme>
    <a:fontScheme name="32_DynamicDark">
      <a:majorFont>
        <a:latin typeface="Helvetica Neue"/>
        <a:ea typeface="Helvetica Neue"/>
        <a:cs typeface="Helvetica Neue"/>
      </a:majorFont>
      <a:minorFont>
        <a:latin typeface="Helvetica Neue"/>
        <a:ea typeface="Helvetica Neue"/>
        <a:cs typeface="Helvetica Neue"/>
      </a:minorFont>
    </a:fontScheme>
    <a:fmtScheme name="32_DynamicDar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000000"/>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FFFFFF"/>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32_DynamicDark">
  <a:themeElements>
    <a:clrScheme name="32_DynamicDark">
      <a:dk1>
        <a:srgbClr val="000000"/>
      </a:dk1>
      <a:lt1>
        <a:srgbClr val="FFFFFF"/>
      </a:lt1>
      <a:dk2>
        <a:srgbClr val="434343"/>
      </a:dk2>
      <a:lt2>
        <a:srgbClr val="A9A9A9"/>
      </a:lt2>
      <a:accent1>
        <a:srgbClr val="0076BA"/>
      </a:accent1>
      <a:accent2>
        <a:srgbClr val="05A89D"/>
      </a:accent2>
      <a:accent3>
        <a:srgbClr val="1DB100"/>
      </a:accent3>
      <a:accent4>
        <a:srgbClr val="F9B900"/>
      </a:accent4>
      <a:accent5>
        <a:srgbClr val="EE220D"/>
      </a:accent5>
      <a:accent6>
        <a:srgbClr val="CB297B"/>
      </a:accent6>
      <a:hlink>
        <a:srgbClr val="0000FF"/>
      </a:hlink>
      <a:folHlink>
        <a:srgbClr val="FF00FF"/>
      </a:folHlink>
    </a:clrScheme>
    <a:fontScheme name="32_DynamicDark">
      <a:majorFont>
        <a:latin typeface="Helvetica Neue"/>
        <a:ea typeface="Helvetica Neue"/>
        <a:cs typeface="Helvetica Neue"/>
      </a:majorFont>
      <a:minorFont>
        <a:latin typeface="Helvetica Neue"/>
        <a:ea typeface="Helvetica Neue"/>
        <a:cs typeface="Helvetica Neue"/>
      </a:minorFont>
    </a:fontScheme>
    <a:fmtScheme name="32_DynamicDar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000000"/>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FFFFFF"/>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